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23"/>
  </p:notesMasterIdLst>
  <p:handoutMasterIdLst>
    <p:handoutMasterId r:id="rId24"/>
  </p:handoutMasterIdLst>
  <p:sldIdLst>
    <p:sldId id="375" r:id="rId2"/>
    <p:sldId id="545" r:id="rId3"/>
    <p:sldId id="546" r:id="rId4"/>
    <p:sldId id="547" r:id="rId5"/>
    <p:sldId id="549" r:id="rId6"/>
    <p:sldId id="548" r:id="rId7"/>
    <p:sldId id="550" r:id="rId8"/>
    <p:sldId id="551" r:id="rId9"/>
    <p:sldId id="552" r:id="rId10"/>
    <p:sldId id="553" r:id="rId11"/>
    <p:sldId id="554" r:id="rId12"/>
    <p:sldId id="555" r:id="rId13"/>
    <p:sldId id="556" r:id="rId14"/>
    <p:sldId id="557" r:id="rId15"/>
    <p:sldId id="558" r:id="rId16"/>
    <p:sldId id="559" r:id="rId17"/>
    <p:sldId id="560" r:id="rId18"/>
    <p:sldId id="561" r:id="rId19"/>
    <p:sldId id="562" r:id="rId20"/>
    <p:sldId id="563"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hyperlink" Target="http://www.w3schools.com/tags/tag_em.asp" TargetMode="External"/><Relationship Id="rId13" Type="http://schemas.openxmlformats.org/officeDocument/2006/relationships/hyperlink" Target="http://www.w3schools.com/tags/tag_sup.asp" TargetMode="External"/><Relationship Id="rId3" Type="http://schemas.openxmlformats.org/officeDocument/2006/relationships/image" Target="../media/image3.png"/><Relationship Id="rId7" Type="http://schemas.openxmlformats.org/officeDocument/2006/relationships/hyperlink" Target="http://www.w3schools.com/tags/tag_b.asp" TargetMode="External"/><Relationship Id="rId12" Type="http://schemas.openxmlformats.org/officeDocument/2006/relationships/hyperlink" Target="http://www.w3schools.com/tags/tag_sub.asp" TargetMode="External"/><Relationship Id="rId2" Type="http://schemas.openxmlformats.org/officeDocument/2006/relationships/image" Target="../media/image4.jpg"/><Relationship Id="rId16" Type="http://schemas.openxmlformats.org/officeDocument/2006/relationships/hyperlink" Target="http://www.w3schools.com/tags/tag_mark.asp"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www.w3schools.com/tags/tag_strong.asp" TargetMode="External"/><Relationship Id="rId5" Type="http://schemas.openxmlformats.org/officeDocument/2006/relationships/image" Target="../media/image60.png"/><Relationship Id="rId15" Type="http://schemas.openxmlformats.org/officeDocument/2006/relationships/hyperlink" Target="http://www.w3schools.com/tags/tag_del.asp" TargetMode="External"/><Relationship Id="rId10" Type="http://schemas.openxmlformats.org/officeDocument/2006/relationships/hyperlink" Target="http://www.w3schools.com/tags/tag_small.asp" TargetMode="External"/><Relationship Id="rId4" Type="http://schemas.openxmlformats.org/officeDocument/2006/relationships/customXml" Target="../ink/ink5.xml"/><Relationship Id="rId9" Type="http://schemas.openxmlformats.org/officeDocument/2006/relationships/hyperlink" Target="http://www.w3schools.com/tags/tag_i.asp" TargetMode="External"/><Relationship Id="rId14" Type="http://schemas.openxmlformats.org/officeDocument/2006/relationships/hyperlink" Target="http://www.w3schools.com/tags/tag_ins.a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לא פעם אנחנו רוצים לקבל אינפורמציה מהגולש, ואת זה עושים באמצעות טפסים. בכדי לכתוב טופס מתחילים בתג </a:t>
            </a:r>
            <a:r>
              <a:rPr lang="en-US" dirty="0"/>
              <a:t>form&gt;</a:t>
            </a:r>
            <a:r>
              <a:rPr lang="he-IL" dirty="0"/>
              <a:t>&gt;:</a:t>
            </a:r>
          </a:p>
          <a:p>
            <a:pPr marL="0" indent="0" algn="r" rtl="1">
              <a:buNone/>
            </a:pPr>
            <a:r>
              <a:rPr lang="en-US" dirty="0"/>
              <a:t>&lt;form name="example" method="get" action=""&gt;  </a:t>
            </a:r>
          </a:p>
          <a:p>
            <a:pPr marL="0" indent="0" algn="r" rtl="1">
              <a:buNone/>
            </a:pPr>
            <a:r>
              <a:rPr lang="he-IL" dirty="0"/>
              <a:t>שם פרטי:</a:t>
            </a:r>
            <a:r>
              <a:rPr lang="en-US" dirty="0"/>
              <a:t> &lt;input type="text" name="firstname"&gt;  </a:t>
            </a:r>
          </a:p>
          <a:p>
            <a:pPr marL="0" indent="0" algn="r" rtl="1">
              <a:buNone/>
            </a:pPr>
            <a:r>
              <a:rPr lang="he-IL" dirty="0"/>
              <a:t>שם משפחה:</a:t>
            </a:r>
            <a:r>
              <a:rPr lang="en-US" dirty="0"/>
              <a:t> &lt;input type="text" name="lastname"&gt;  </a:t>
            </a:r>
          </a:p>
          <a:p>
            <a:pPr marL="0" indent="0" algn="r" rtl="1">
              <a:buNone/>
            </a:pPr>
            <a:r>
              <a:rPr lang="en-US" dirty="0"/>
              <a:t>&lt;/form&gt;</a:t>
            </a:r>
          </a:p>
          <a:p>
            <a:pPr marL="0" indent="0" algn="r" rtl="1">
              <a:buNone/>
            </a:pPr>
            <a:r>
              <a:rPr lang="he-IL" b="1" u="sng" dirty="0"/>
              <a:t>מאפיינים נוספים:</a:t>
            </a:r>
            <a:r>
              <a:rPr lang="he-IL" dirty="0"/>
              <a:t/>
            </a:r>
            <a:br>
              <a:rPr lang="he-IL" dirty="0"/>
            </a:br>
            <a:r>
              <a:rPr lang="he-IL" dirty="0"/>
              <a:t/>
            </a:r>
            <a:br>
              <a:rPr lang="he-IL" dirty="0"/>
            </a:br>
            <a:r>
              <a:rPr lang="en-US" b="1" dirty="0"/>
              <a:t>method</a:t>
            </a:r>
            <a:r>
              <a:rPr lang="en-US" dirty="0"/>
              <a:t> </a:t>
            </a:r>
            <a:r>
              <a:rPr lang="he-IL" dirty="0"/>
              <a:t> מציין את שיטת שליחת הנתונים, מקבל אחד מהערכים </a:t>
            </a:r>
            <a:r>
              <a:rPr lang="en-US" dirty="0"/>
              <a:t>get </a:t>
            </a:r>
            <a:r>
              <a:rPr lang="he-IL" dirty="0"/>
              <a:t> או </a:t>
            </a:r>
            <a:r>
              <a:rPr lang="en-US" dirty="0"/>
              <a:t>post</a:t>
            </a:r>
            <a:r>
              <a:rPr lang="he-IL" dirty="0"/>
              <a:t>. ל</a:t>
            </a:r>
            <a:r>
              <a:rPr lang="en-US" dirty="0"/>
              <a:t>get-</a:t>
            </a:r>
            <a:r>
              <a:rPr lang="he-IL" dirty="0"/>
              <a:t> יש הגבלת אורך של 256 תווים.</a:t>
            </a:r>
          </a:p>
          <a:p>
            <a:pPr marL="0" indent="0" algn="r" rtl="1">
              <a:buNone/>
            </a:pPr>
            <a:r>
              <a:rPr lang="he-IL" dirty="0"/>
              <a:t/>
            </a:r>
            <a:br>
              <a:rPr lang="he-IL" dirty="0"/>
            </a:br>
            <a:r>
              <a:rPr lang="he-IL" dirty="0"/>
              <a:t>האלמנטים שטופס יכול להכיל הם תיבות טקסט, תיבות סיסמא, תיבות סימון, כפתורי רדיו, אזורי טקסט, תיבות בחירה, תיבות בחירה מרובה, תיבות קובץ, וכפתורים.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5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תגיות של הטפסים:</a:t>
            </a: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מקדים לשדה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select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textarea</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תיבת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כפתור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fieldset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הגדרת 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legend</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כותרת לאזור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datalist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 חכם</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option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ערך לבחירה</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7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b="1" dirty="0"/>
              <a:t>אלמנטים של טפסים</a:t>
            </a:r>
          </a:p>
          <a:p>
            <a:pPr marL="0" indent="0" algn="r" rtl="1">
              <a:buNone/>
            </a:pPr>
            <a:r>
              <a:rPr lang="en-US" b="1" dirty="0"/>
              <a:t>&lt;input&gt;</a:t>
            </a:r>
            <a:r>
              <a:rPr lang="he-IL" b="1" dirty="0"/>
              <a:t> </a:t>
            </a:r>
            <a:r>
              <a:rPr lang="he-IL" dirty="0"/>
              <a:t>- תג מאוד מגוון.</a:t>
            </a:r>
          </a:p>
          <a:p>
            <a:pPr marL="0" indent="0" algn="r" rtl="1">
              <a:buNone/>
            </a:pPr>
            <a:endParaRPr lang="he-IL" dirty="0"/>
          </a:p>
          <a:p>
            <a:pPr marL="0" indent="0" algn="r" rtl="1">
              <a:buNone/>
            </a:pPr>
            <a:r>
              <a:rPr lang="he-IL" dirty="0"/>
              <a:t>המאפיינים של תיבת טקסט הם:</a:t>
            </a:r>
          </a:p>
          <a:p>
            <a:pPr marL="285750" indent="-285750" algn="r" rtl="1">
              <a:buFont typeface="Wingdings" panose="05000000000000000000" pitchFamily="2" charset="2"/>
              <a:buChar char="v"/>
            </a:pPr>
            <a:r>
              <a:rPr lang="en-US" b="1" dirty="0"/>
              <a:t>name</a:t>
            </a:r>
            <a:r>
              <a:rPr lang="he-IL" dirty="0"/>
              <a:t> קובע את השם של תיבת הטקסט.</a:t>
            </a:r>
          </a:p>
          <a:p>
            <a:pPr marL="285750" indent="-285750" algn="r" rtl="1">
              <a:buFont typeface="Wingdings" panose="05000000000000000000" pitchFamily="2" charset="2"/>
              <a:buChar char="v"/>
            </a:pPr>
            <a:r>
              <a:rPr lang="en-US" b="1" dirty="0"/>
              <a:t>maxlength</a:t>
            </a:r>
            <a:r>
              <a:rPr lang="he-IL" dirty="0"/>
              <a:t> קובע את הגודל המקסימאלי של הקלט, מקבל מספר תווים.</a:t>
            </a:r>
          </a:p>
          <a:p>
            <a:pPr marL="285750" indent="-285750" algn="r" rtl="1">
              <a:buFont typeface="Wingdings" panose="05000000000000000000" pitchFamily="2" charset="2"/>
              <a:buChar char="v"/>
            </a:pPr>
            <a:r>
              <a:rPr lang="en-US" b="1" dirty="0"/>
              <a:t>size</a:t>
            </a:r>
            <a:r>
              <a:rPr lang="he-IL" dirty="0"/>
              <a:t> קובע את הגודל של תיבת הטקסט, מקבל מספר תווים.</a:t>
            </a:r>
          </a:p>
          <a:p>
            <a:pPr marL="285750" indent="-285750" algn="r" rtl="1">
              <a:buFont typeface="Wingdings" panose="05000000000000000000" pitchFamily="2" charset="2"/>
              <a:buChar char="v"/>
            </a:pPr>
            <a:r>
              <a:rPr lang="en-US" b="1" dirty="0"/>
              <a:t>value</a:t>
            </a:r>
            <a:r>
              <a:rPr lang="he-IL" dirty="0"/>
              <a:t> מקבל ערך התחלתי שיהיה כתוב בתיבת הטקסט.</a:t>
            </a:r>
          </a:p>
          <a:p>
            <a:pPr marL="285750" indent="-285750" algn="r" rtl="1">
              <a:buFont typeface="Wingdings" panose="05000000000000000000" pitchFamily="2" charset="2"/>
              <a:buChar char="v"/>
            </a:pPr>
            <a:r>
              <a:rPr lang="en-US" b="1" dirty="0"/>
              <a:t>readonly</a:t>
            </a:r>
            <a:r>
              <a:rPr lang="he-IL" dirty="0"/>
              <a:t> מציין האם תיבת הטקסט היא לקריאה בלבד. אין צורך לתת לו ערך, אלא רק לציין אותו.</a:t>
            </a:r>
          </a:p>
          <a:p>
            <a:pPr marL="285750" indent="-285750" algn="r" rtl="1">
              <a:buFont typeface="Wingdings" panose="05000000000000000000" pitchFamily="2" charset="2"/>
              <a:buChar char="v"/>
            </a:pPr>
            <a:r>
              <a:rPr lang="en-US" b="1" dirty="0"/>
              <a:t>disabled</a:t>
            </a:r>
            <a:r>
              <a:rPr lang="he-IL" dirty="0"/>
              <a:t> מציין האם תיבת הטקסט היא פעילה. גם כאן, מספיק רק לציין אותו.</a:t>
            </a:r>
          </a:p>
          <a:p>
            <a:pPr marL="285750" indent="-285750" algn="r" rtl="1">
              <a:buFont typeface="Wingdings" panose="05000000000000000000" pitchFamily="2" charset="2"/>
              <a:buChar char="v"/>
            </a:pPr>
            <a:r>
              <a:rPr lang="he-IL" dirty="0"/>
              <a:t>ההבדל בין </a:t>
            </a:r>
            <a:r>
              <a:rPr lang="en-US" dirty="0"/>
              <a:t>readonly</a:t>
            </a:r>
            <a:r>
              <a:rPr lang="he-IL" dirty="0"/>
              <a:t> ל-</a:t>
            </a:r>
            <a:r>
              <a:rPr lang="en-US" dirty="0"/>
              <a:t>disabled</a:t>
            </a:r>
            <a:r>
              <a:rPr lang="he-IL" dirty="0"/>
              <a:t> הוא שאלמנט שהוא </a:t>
            </a:r>
            <a:r>
              <a:rPr lang="en-US" dirty="0"/>
              <a:t>disabled</a:t>
            </a:r>
            <a:r>
              <a:rPr lang="he-IL" dirty="0"/>
              <a:t> לא ישלח עם הטופס, בעוד אלמנט שהוא </a:t>
            </a:r>
            <a:r>
              <a:rPr lang="en-US" dirty="0"/>
              <a:t>readonly</a:t>
            </a:r>
            <a:r>
              <a:rPr lang="he-IL" dirty="0"/>
              <a:t> רק לא יהיה ניתן לשינוי.</a:t>
            </a:r>
            <a:endParaRPr lang="en-US" dirty="0"/>
          </a:p>
          <a:p>
            <a:pPr marL="285750" indent="-285750" algn="r" rtl="1">
              <a:buFont typeface="Wingdings" panose="05000000000000000000" pitchFamily="2" charset="2"/>
              <a:buChar char="v"/>
            </a:pPr>
            <a:r>
              <a:rPr lang="en-US" dirty="0"/>
              <a:t>placeholder</a:t>
            </a:r>
            <a:r>
              <a:rPr lang="he-IL" dirty="0"/>
              <a:t> – טקסט שיופיע בתוך התיבה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695020"/>
            <a:ext cx="1716927" cy="57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7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אלמנטים של טפסים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sp>
        <p:nvSpPr>
          <p:cNvPr id="2" name="Text Placeholder 6">
            <a:extLst>
              <a:ext uri="{FF2B5EF4-FFF2-40B4-BE49-F238E27FC236}">
                <a16:creationId xmlns:a16="http://schemas.microsoft.com/office/drawing/2014/main" id="{9CA71352-B761-4EC4-E84F-2F6DD0A3235F}"/>
              </a:ext>
            </a:extLst>
          </p:cNvPr>
          <p:cNvSpPr>
            <a:spLocks noGrp="1"/>
          </p:cNvSpPr>
          <p:nvPr>
            <p:ph type="body" sz="quarter" idx="14"/>
          </p:nvPr>
        </p:nvSpPr>
        <p:spPr>
          <a:xfrm>
            <a:off x="1246094" y="1497521"/>
            <a:ext cx="8235338" cy="5360479"/>
          </a:xfrm>
        </p:spPr>
        <p:txBody>
          <a:bodyPr numCol="2">
            <a:normAutofit/>
          </a:bodyPr>
          <a:lstStyle/>
          <a:p>
            <a:pPr marL="0" indent="0" algn="r" rtl="1">
              <a:buNone/>
            </a:pPr>
            <a:endParaRPr lang="en-US" b="1" dirty="0"/>
          </a:p>
          <a:p>
            <a:pPr marL="0" indent="0" algn="r" rtl="1">
              <a:buNone/>
            </a:pPr>
            <a:endParaRPr lang="en-US" b="1" dirty="0"/>
          </a:p>
          <a:p>
            <a:r>
              <a:rPr lang="en-US" b="0" dirty="0">
                <a:solidFill>
                  <a:srgbClr val="808080"/>
                </a:solidFill>
                <a:effectLst/>
                <a:latin typeface="Consolas" panose="020B0609020204030204" pitchFamily="49" charset="0"/>
              </a:rPr>
              <a:t>        &lt;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"checkbox"</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"datetime-local"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"hidden"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"month"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algn="r" rtl="1"/>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"reset"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"search"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"week"</a:t>
            </a:r>
            <a:r>
              <a:rPr lang="en-US" b="0" dirty="0">
                <a:solidFill>
                  <a:srgbClr val="808080"/>
                </a:solidFill>
                <a:effectLst/>
                <a:latin typeface="Consolas" panose="020B0609020204030204" pitchFamily="49" charset="0"/>
              </a:rPr>
              <a:t>&gt;</a:t>
            </a:r>
            <a:endParaRPr lang="he-IL" b="1" dirty="0"/>
          </a:p>
        </p:txBody>
      </p:sp>
    </p:spTree>
    <p:extLst>
      <p:ext uri="{BB962C8B-B14F-4D97-AF65-F5344CB8AC3E}">
        <p14:creationId xmlns:p14="http://schemas.microsoft.com/office/powerpoint/2010/main" val="329865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423647" y="1889760"/>
            <a:ext cx="6338047"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מה זה </a:t>
            </a:r>
            <a:r>
              <a:rPr lang="en-GB" sz="1800" b="1" dirty="0">
                <a:solidFill>
                  <a:srgbClr val="92D050"/>
                </a:solidFill>
                <a:latin typeface="Arial" panose="020B0604020202020204" pitchFamily="34" charset="0"/>
              </a:rPr>
              <a:t>?CSS</a:t>
            </a:r>
          </a:p>
          <a:p>
            <a:pPr marL="0" indent="0" algn="r" rtl="1" fontAlgn="base">
              <a:buNone/>
            </a:pPr>
            <a:r>
              <a:rPr lang="he-IL" sz="1300" dirty="0"/>
              <a:t>כידוע, שפת </a:t>
            </a:r>
            <a:r>
              <a:rPr lang="en-US" sz="1300" dirty="0"/>
              <a:t>HTML</a:t>
            </a:r>
            <a:r>
              <a:rPr lang="he-IL" sz="1300" dirty="0"/>
              <a:t> מגדירה את תוכן ומבנה הדפים באינטרנט, אך היא אינה מגדירה את העיצוב הוויזואלי שלהם. </a:t>
            </a:r>
            <a:r>
              <a:rPr lang="en-US" sz="1300" dirty="0"/>
              <a:t>CSS</a:t>
            </a:r>
            <a:r>
              <a:rPr lang="he-IL" sz="1300" dirty="0"/>
              <a:t> (קיצור של </a:t>
            </a:r>
            <a:r>
              <a:rPr lang="en-US" sz="1300" dirty="0"/>
              <a:t>Cascading Styles Sheets) </a:t>
            </a:r>
            <a:r>
              <a:rPr lang="he-IL" sz="1300" dirty="0"/>
              <a:t>) או בשמה העברי, גיליונות עיצוב מדורגים, היא שפה המאפשרת להגדיר מאפייני עיצוב על מסמכי </a:t>
            </a:r>
            <a:r>
              <a:rPr lang="en-US" sz="1300" dirty="0"/>
              <a:t>HTML</a:t>
            </a:r>
            <a:r>
              <a:rPr lang="he-IL" sz="1300" dirty="0"/>
              <a:t> ע"י בחירה של אלמנטים במסמך והגדרת הוראות עיצוב על אלמנטים אלו.</a:t>
            </a:r>
          </a:p>
          <a:p>
            <a:pPr marL="0" indent="0" algn="r" rtl="1" fontAlgn="base">
              <a:buNone/>
            </a:pPr>
            <a:endParaRPr lang="he-IL" sz="1300" dirty="0"/>
          </a:p>
          <a:p>
            <a:pPr marL="0" indent="0" algn="r" rtl="1" fontAlgn="base">
              <a:buNone/>
            </a:pPr>
            <a:r>
              <a:rPr lang="he-IL" sz="1300" dirty="0"/>
              <a:t>מסמך </a:t>
            </a:r>
            <a:r>
              <a:rPr lang="en-US" sz="1300" dirty="0"/>
              <a:t>CSS</a:t>
            </a:r>
            <a:r>
              <a:rPr lang="he-IL" sz="1300" dirty="0"/>
              <a:t> מורכב מאוסף של בלוקים של הגדרות עיצוביות המורכבים ממציין בחירה (</a:t>
            </a:r>
            <a:r>
              <a:rPr lang="en-US" sz="1300" dirty="0"/>
              <a:t>selector</a:t>
            </a:r>
            <a:r>
              <a:rPr lang="he-IL" sz="1300" dirty="0"/>
              <a:t> באנגלית) ומאוסף הוראות עיצוב הכתוב בתוך סוגריים מסולסלים, כאשר מציין הבחירה מורה על אלו רכיבים במסמך ה-</a:t>
            </a:r>
            <a:r>
              <a:rPr lang="en-US" sz="1300" dirty="0"/>
              <a:t>HTML</a:t>
            </a:r>
            <a:r>
              <a:rPr lang="he-IL" sz="1300" dirty="0"/>
              <a:t> יוחלו הוראות העיצוב הכלולות בהגדרה.</a:t>
            </a:r>
            <a:endParaRPr lang="en-US" sz="1300" dirty="0"/>
          </a:p>
          <a:p>
            <a:pPr marL="0" indent="0" algn="r" rtl="1" fontAlgn="base">
              <a:buNone/>
            </a:pPr>
            <a:r>
              <a:rPr lang="he-IL" sz="1300" dirty="0"/>
              <a:t>יש 3 דרכים להשתמש ב-</a:t>
            </a:r>
            <a:r>
              <a:rPr lang="en-US" sz="1300" dirty="0"/>
              <a:t>CSS</a:t>
            </a:r>
            <a:r>
              <a:rPr lang="he-IL" sz="1300" dirty="0"/>
              <a:t>:</a:t>
            </a:r>
          </a:p>
          <a:p>
            <a:pPr marL="285750" indent="-285750" algn="r" rtl="1" fontAlgn="base">
              <a:buFont typeface="Wingdings" panose="05000000000000000000" pitchFamily="2" charset="2"/>
              <a:buChar char="v"/>
            </a:pPr>
            <a:r>
              <a:rPr lang="en-US" sz="1300" dirty="0"/>
              <a:t>External CSS</a:t>
            </a:r>
            <a:r>
              <a:rPr lang="he-IL" sz="1300" dirty="0"/>
              <a:t> - הוספת קובץ חיצוני - </a:t>
            </a:r>
            <a:r>
              <a:rPr lang="en-US" sz="1300" dirty="0"/>
              <a:t>&lt;link </a:t>
            </a:r>
            <a:r>
              <a:rPr lang="en-US" sz="1300" dirty="0" err="1"/>
              <a:t>rel</a:t>
            </a:r>
            <a:r>
              <a:rPr lang="en-US" sz="1300" dirty="0"/>
              <a:t>="stylesheet" href="name.css"&gt;</a:t>
            </a:r>
          </a:p>
          <a:p>
            <a:pPr marL="285750" indent="-285750" algn="r" rtl="1" fontAlgn="base">
              <a:buFont typeface="Wingdings" panose="05000000000000000000" pitchFamily="2" charset="2"/>
              <a:buChar char="v"/>
            </a:pPr>
            <a:r>
              <a:rPr lang="en-US" sz="1300" dirty="0"/>
              <a:t>Internal CSS</a:t>
            </a:r>
            <a:r>
              <a:rPr lang="he-IL" sz="1300" dirty="0"/>
              <a:t> - כתיבת קוד בתגית </a:t>
            </a:r>
            <a:r>
              <a:rPr lang="en-US" sz="1300" dirty="0"/>
              <a:t>&lt;style&gt;</a:t>
            </a:r>
            <a:r>
              <a:rPr lang="he-IL" sz="1300" dirty="0"/>
              <a:t> - </a:t>
            </a:r>
            <a:r>
              <a:rPr lang="en-US" sz="1300" dirty="0"/>
              <a:t>&lt;style&gt; tag {} &lt;/style&gt;</a:t>
            </a:r>
          </a:p>
          <a:p>
            <a:pPr marL="285750" indent="-285750" algn="r" rtl="1" fontAlgn="base">
              <a:buFont typeface="Wingdings" panose="05000000000000000000" pitchFamily="2" charset="2"/>
              <a:buChar char="v"/>
            </a:pPr>
            <a:r>
              <a:rPr lang="en-US" sz="1300" dirty="0"/>
              <a:t>Inline CSS</a:t>
            </a:r>
            <a:r>
              <a:rPr lang="he-IL" sz="1300" dirty="0"/>
              <a:t> - שימוש במאפיין </a:t>
            </a:r>
            <a:r>
              <a:rPr lang="en-US" sz="1300" dirty="0"/>
              <a:t>style</a:t>
            </a:r>
            <a:r>
              <a:rPr lang="he-IL" sz="1300" dirty="0"/>
              <a:t> בתוך התגית - </a:t>
            </a:r>
            <a:r>
              <a:rPr lang="en-US" sz="1300" dirty="0"/>
              <a:t>&lt;tag style="</a:t>
            </a:r>
            <a:r>
              <a:rPr lang="en-US" sz="1300" dirty="0" err="1"/>
              <a:t>color:blue;text-align:center</a:t>
            </a:r>
            <a:r>
              <a:rPr lang="en-US" sz="1300" dirty="0"/>
              <a:t>;"&gt;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7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rPr>
              <a:t>מה זה </a:t>
            </a:r>
            <a:r>
              <a:rPr lang="en-GB" sz="1900" b="1" dirty="0">
                <a:solidFill>
                  <a:srgbClr val="92D050"/>
                </a:solidFill>
                <a:latin typeface="Arial" panose="020B0604020202020204" pitchFamily="34" charset="0"/>
              </a:rPr>
              <a:t>?CSS</a:t>
            </a:r>
          </a:p>
          <a:p>
            <a:pPr marL="0" indent="0" algn="r" rtl="1" fontAlgn="base">
              <a:buNone/>
            </a:pPr>
            <a:r>
              <a:rPr lang="he-IL" sz="1400" b="1" dirty="0"/>
              <a:t>חיצוני - בעד ונגד.</a:t>
            </a:r>
            <a:r>
              <a:rPr lang="he-IL" sz="1400" dirty="0"/>
              <a:t> </a:t>
            </a:r>
            <a:br>
              <a:rPr lang="he-IL" sz="1400" dirty="0"/>
            </a:br>
            <a:r>
              <a:rPr lang="he-IL" sz="1400" dirty="0"/>
              <a:t>גיליונות סגנון עוזרים לך לעצב באופן אחיד אתרים שלמים ולכן הם המומלצים ביותר. אם יש שינוי סגנון, כתוב אותו בדף ה-</a:t>
            </a:r>
            <a:r>
              <a:rPr lang="en-US" sz="1400" dirty="0"/>
              <a:t>CSS</a:t>
            </a:r>
            <a:r>
              <a:rPr lang="he-IL" sz="1400" dirty="0"/>
              <a:t> ומיד הוא מיושם לרוחב האתר כולו. הבעיה עם קבצי </a:t>
            </a:r>
            <a:r>
              <a:rPr lang="en-US" sz="1400" dirty="0"/>
              <a:t>CSS</a:t>
            </a:r>
            <a:r>
              <a:rPr lang="he-IL" sz="1400" dirty="0"/>
              <a:t> חיצוניים היא הזמן שלוקח לדפדפן לפתוח אותם בזמן טעינת דף. יש צורך לטעון לא רק את הדף עצמו אלא גם את גיליון הסגנון עוד בטרם יוצג הדף למשתמש. לכן יש צורך לשמור את קבצי ה</a:t>
            </a:r>
            <a:r>
              <a:rPr lang="en-US" sz="1400" dirty="0"/>
              <a:t>CSS-</a:t>
            </a:r>
            <a:r>
              <a:rPr lang="he-IL" sz="1400" dirty="0"/>
              <a:t> קטנים. </a:t>
            </a:r>
            <a:br>
              <a:rPr lang="he-IL" sz="1400" dirty="0"/>
            </a:br>
            <a:r>
              <a:rPr lang="he-IL" sz="1400" dirty="0"/>
              <a:t/>
            </a:r>
            <a:br>
              <a:rPr lang="he-IL" sz="1400" dirty="0"/>
            </a:br>
            <a:r>
              <a:rPr lang="he-IL" sz="1400" b="1" dirty="0"/>
              <a:t>פנימי</a:t>
            </a:r>
            <a:r>
              <a:rPr lang="ru-RU" sz="1400" b="1" dirty="0"/>
              <a:t> </a:t>
            </a:r>
            <a:r>
              <a:rPr lang="he-IL" sz="1400" b="1" dirty="0"/>
              <a:t>- בעד ונגד</a:t>
            </a:r>
            <a:r>
              <a:rPr lang="he-IL" sz="1400" dirty="0"/>
              <a:t> </a:t>
            </a:r>
            <a:br>
              <a:rPr lang="he-IL" sz="1400" dirty="0"/>
            </a:br>
            <a:r>
              <a:rPr lang="he-IL" sz="1400" dirty="0"/>
              <a:t>סגנון פנימי יהיה שימושי במיוחד כאשר רוצים ליצור מסמך מיוחד השונה במראהו משאר האתר. ייתכן שגם תשתמש בסגנונות פנימיים כדי ליצור כללי סגנון חדשים שאחר כך יועברו לדפי סגנון חיצוניים. הצרה עם סגנונות פנימיים היא שיש נטייה ליצור כללים לכל דף בנפרד ולאחר מכן, להעתיק את הסגנון לדף הבא. הבעיה נוצרת כאשר יש צורך לשנות משהו כי המלאכה הופכת אימתנית וטעונת שגיאות. כלל הברזל הוא, כשיש כלל סגנון הנוגע לשלושה דפי </a:t>
            </a:r>
            <a:r>
              <a:rPr lang="en-US" sz="1400" dirty="0"/>
              <a:t>HTML</a:t>
            </a:r>
            <a:r>
              <a:rPr lang="he-IL" sz="1400" dirty="0"/>
              <a:t> או יותר, יש להעביר אותו לקובץ </a:t>
            </a:r>
            <a:r>
              <a:rPr lang="en-US" sz="1400" dirty="0"/>
              <a:t>CSS</a:t>
            </a:r>
            <a:r>
              <a:rPr lang="he-IL" sz="1400" dirty="0"/>
              <a:t> ולקשר או לייבא אותו למסמך. כלל זה יעזור מאוד כשיגיע הזמן לשינויים. </a:t>
            </a:r>
            <a:br>
              <a:rPr lang="he-IL" sz="1400" dirty="0"/>
            </a:br>
            <a:r>
              <a:rPr lang="he-IL" sz="1400" dirty="0"/>
              <a:t/>
            </a:r>
            <a:br>
              <a:rPr lang="he-IL" sz="1400" dirty="0"/>
            </a:br>
            <a:r>
              <a:rPr lang="he-IL" sz="1400" b="1" dirty="0"/>
              <a:t>מובנה</a:t>
            </a:r>
            <a:r>
              <a:rPr lang="en-US" sz="1400" b="1" dirty="0"/>
              <a:t> </a:t>
            </a:r>
            <a:r>
              <a:rPr lang="he-IL" sz="1400" b="1" dirty="0"/>
              <a:t> - בעד ונגד</a:t>
            </a:r>
            <a:r>
              <a:rPr lang="he-IL" sz="1400" dirty="0"/>
              <a:t> </a:t>
            </a:r>
            <a:br>
              <a:rPr lang="he-IL" sz="1400" dirty="0"/>
            </a:br>
            <a:r>
              <a:rPr lang="he-IL" sz="1400" dirty="0"/>
              <a:t>סגנונות </a:t>
            </a:r>
            <a:r>
              <a:rPr lang="en-US" sz="1400" dirty="0"/>
              <a:t>inline</a:t>
            </a:r>
            <a:r>
              <a:rPr lang="he-IL" sz="1400" dirty="0"/>
              <a:t> הם בזבזניים, קשים לניהול ואינם ניתנים לשימוש חוזר ולכן מומלץ להשתמש בהם כמה שפחות. דפי </a:t>
            </a:r>
            <a:r>
              <a:rPr lang="en-US" sz="1400" dirty="0"/>
              <a:t> HTML </a:t>
            </a:r>
            <a:r>
              <a:rPr lang="he-IL" sz="1400" dirty="0"/>
              <a:t>שבהם כתובים סגנונות רבים ב-</a:t>
            </a:r>
            <a:r>
              <a:rPr lang="en-US" sz="1400" dirty="0"/>
              <a:t>inline</a:t>
            </a:r>
            <a:r>
              <a:rPr lang="he-IL" sz="1400" dirty="0"/>
              <a:t>, הופכים להיות בדיוק מה שלא רצינו שיהיו: עיצוב, תוכן ותכנות ביחד. ולכן בכל פעם שאתה מתפתה לשים סגנון בתוך ה-</a:t>
            </a:r>
            <a:r>
              <a:rPr lang="en-US" sz="1400" dirty="0"/>
              <a:t>BODY</a:t>
            </a:r>
            <a:r>
              <a:rPr lang="he-IL" sz="1400" dirty="0"/>
              <a:t>, תחשוב שוב אם אינך יכול לעשות זאת באופן שונה, בין אם שימוש ב-</a:t>
            </a:r>
            <a:r>
              <a:rPr lang="en-US" sz="1400" dirty="0"/>
              <a:t>CLASS</a:t>
            </a:r>
            <a:r>
              <a:rPr lang="he-IL" sz="1400" dirty="0"/>
              <a:t> או ב</a:t>
            </a:r>
            <a:r>
              <a:rPr lang="en-US" sz="1400" dirty="0"/>
              <a:t>ID-</a:t>
            </a:r>
            <a:r>
              <a:rPr lang="he-IL" sz="1400" dirty="0"/>
              <a:t>. הסגנונות יהיו הרבה יותר נגישים לסגנון ועיצוב.</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2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rPr>
              <a:t>הגדרת סגנון </a:t>
            </a:r>
            <a:br>
              <a:rPr lang="he-IL" sz="2100" b="1" dirty="0">
                <a:solidFill>
                  <a:srgbClr val="92D050"/>
                </a:solidFill>
                <a:latin typeface="Arial" panose="020B0604020202020204" pitchFamily="34" charset="0"/>
              </a:rPr>
            </a:br>
            <a:endParaRPr lang="he-IL" sz="2100" b="1" dirty="0">
              <a:solidFill>
                <a:srgbClr val="92D050"/>
              </a:solidFill>
              <a:latin typeface="Arial" panose="020B0604020202020204" pitchFamily="34" charset="0"/>
            </a:endParaRPr>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algn="r" rtl="1" fontAlgn="base"/>
            <a:r>
              <a:rPr lang="he-IL" sz="1400" b="1" dirty="0"/>
              <a:t>סלקטורים - </a:t>
            </a:r>
            <a:r>
              <a:rPr lang="en-US" sz="1400" b="1" dirty="0"/>
              <a:t>Selectors</a:t>
            </a:r>
            <a:endParaRPr lang="en-US" sz="1400" dirty="0"/>
          </a:p>
          <a:p>
            <a:pPr algn="r" rtl="1" fontAlgn="base"/>
            <a:r>
              <a:rPr lang="he-IL" sz="1400" dirty="0"/>
              <a:t>החלק הראשון של הגדרת </a:t>
            </a:r>
            <a:r>
              <a:rPr lang="en-US" sz="1400" dirty="0"/>
              <a:t>CSS</a:t>
            </a:r>
            <a:r>
              <a:rPr lang="he-IL" sz="1400" dirty="0"/>
              <a:t> הוא על אילו אלמנטים יוגדר סגנון העיצוב שמוגדר בהמשך, בתוך הסוגריים המסולסלים. בקוד הנ”ל הסגנון העיצובי יוגדר לכל התוכן והאלמנטים שנמצאים תחת תגית ה-</a:t>
            </a:r>
            <a:r>
              <a:rPr lang="en-US" sz="1400" dirty="0"/>
              <a:t>h1</a:t>
            </a:r>
            <a:r>
              <a:rPr lang="he-IL" sz="1400" dirty="0"/>
              <a:t>, שהוא הסלקטור במקרה הזה. ישנם מספר סוגי סלקטורים ב-</a:t>
            </a:r>
            <a:r>
              <a:rPr lang="en-US" sz="1400" dirty="0"/>
              <a:t>CSS</a:t>
            </a:r>
            <a:r>
              <a:rPr lang="he-IL" sz="1400" dirty="0"/>
              <a:t>, אותם נכיר בהמשך.</a:t>
            </a:r>
          </a:p>
          <a:p>
            <a:pPr algn="r" rtl="1" fontAlgn="base"/>
            <a:r>
              <a:rPr lang="he-IL" sz="1400" b="1" dirty="0"/>
              <a:t>תכונות - </a:t>
            </a:r>
            <a:r>
              <a:rPr lang="en-US" sz="1400" b="1" dirty="0"/>
              <a:t>Properties</a:t>
            </a:r>
            <a:endParaRPr lang="en-US" sz="1400" dirty="0"/>
          </a:p>
          <a:p>
            <a:pPr algn="r" rtl="1" fontAlgn="base"/>
            <a:r>
              <a:rPr lang="he-IL" sz="1400" dirty="0"/>
              <a:t>בתוך הסוגריים המסולסלים נמצאת רשימה של תכונות שנרצה להגדיר (</a:t>
            </a:r>
            <a:r>
              <a:rPr lang="en-US" sz="1400" dirty="0"/>
              <a:t>font-size, color</a:t>
            </a:r>
            <a:r>
              <a:rPr lang="he-IL" sz="1400" dirty="0"/>
              <a:t> וכו’), לאחריהם נקודותיהם ואז הערך שנרצה לקבוע. כל שורת הגדרת ערך לתכונה תסתיים בנקודה-פסיק. בדוגמא, אנחנו קובעים את הערך</a:t>
            </a:r>
            <a:r>
              <a:rPr lang="en-US" sz="1400" dirty="0"/>
              <a:t>12px </a:t>
            </a:r>
            <a:r>
              <a:rPr lang="he-IL" sz="1400" dirty="0"/>
              <a:t>(ערך מספרי) לתכונה </a:t>
            </a:r>
            <a:r>
              <a:rPr lang="en-US" sz="1400" dirty="0"/>
              <a:t>font-size</a:t>
            </a:r>
            <a:r>
              <a:rPr lang="he-IL" sz="1400" dirty="0"/>
              <a:t> ואת הערך </a:t>
            </a:r>
            <a:r>
              <a:rPr lang="en-US" sz="1400" dirty="0"/>
              <a:t>blue</a:t>
            </a:r>
            <a:r>
              <a:rPr lang="he-IL" sz="1400" dirty="0"/>
              <a:t> (ערך עם שם) לתכונה </a:t>
            </a:r>
            <a:r>
              <a:rPr lang="en-US" sz="1400" dirty="0"/>
              <a:t>color</a:t>
            </a:r>
            <a:r>
              <a:rPr lang="he-IL" sz="1400" dirty="0"/>
              <a:t>.</a:t>
            </a:r>
            <a:endParaRPr lang="en-US" sz="1400" dirty="0"/>
          </a:p>
          <a:p>
            <a:pPr algn="r" rtl="1" fontAlgn="base"/>
            <a:r>
              <a:rPr lang="he-IL" sz="1400" b="1" dirty="0"/>
              <a:t>ערכים - </a:t>
            </a:r>
            <a:r>
              <a:rPr lang="en-US" sz="1400" b="1" dirty="0"/>
              <a:t>Values</a:t>
            </a:r>
            <a:endParaRPr lang="en-US" sz="1400" dirty="0"/>
          </a:p>
          <a:p>
            <a:pPr algn="r" rtl="1" fontAlgn="base"/>
            <a:r>
              <a:rPr lang="he-IL" sz="1400" dirty="0"/>
              <a:t>לכל תכונה שנרצה להגדיר ערך שונה מערך ברירת המחדל, נקבע ערך.</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9BAABD9-0939-708F-6E54-0C281D388E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4884" y="2528327"/>
            <a:ext cx="55911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95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ערכים המגדירים אורך או ואחוזים</a:t>
            </a:r>
            <a:endParaRPr lang="he-IL" sz="1800" b="1" dirty="0"/>
          </a:p>
          <a:p>
            <a:pPr marL="0" indent="0" algn="r" rtl="1" fontAlgn="base">
              <a:buNone/>
            </a:pPr>
            <a:r>
              <a:rPr lang="he-IL" sz="1400" dirty="0"/>
              <a:t>ישנן מגון תכונות שערכיה יוגדרו כערך מספרי, ועלינו לציין את יחידת המידה עבור הערך הזה. הנה רשימה של כמה יחידות מידה נפוצות ב- </a:t>
            </a:r>
            <a:r>
              <a:rPr lang="en-US" sz="1400" dirty="0"/>
              <a:t>CSS </a:t>
            </a:r>
            <a:r>
              <a:rPr lang="he-IL" sz="1400" dirty="0"/>
              <a:t> ששווה להכיר:</a:t>
            </a:r>
          </a:p>
          <a:p>
            <a:pPr marL="0" indent="0" algn="r" rtl="1" fontAlgn="base">
              <a:buNone/>
            </a:pPr>
            <a:endParaRPr lang="he-IL" sz="1400" dirty="0"/>
          </a:p>
          <a:p>
            <a:pPr algn="r" rtl="1" fontAlgn="base"/>
            <a:r>
              <a:rPr lang="en-US" sz="1400" dirty="0"/>
              <a:t>em</a:t>
            </a:r>
            <a:r>
              <a:rPr lang="he-IL" sz="1400" dirty="0"/>
              <a:t> (לדוגמא: </a:t>
            </a:r>
            <a:r>
              <a:rPr lang="en-US" sz="1400" dirty="0"/>
              <a:t>font-size: 0.8em</a:t>
            </a:r>
            <a:r>
              <a:rPr lang="he-IL" sz="1400" dirty="0"/>
              <a:t>) - יחידה המחושבת לפי גודל הפונט הנוכחי. למשל: קביעת הערך </a:t>
            </a:r>
            <a:r>
              <a:rPr lang="en-US" sz="1400" dirty="0"/>
              <a:t>2em </a:t>
            </a:r>
            <a:r>
              <a:rPr lang="he-IL" sz="1400" dirty="0"/>
              <a:t> אומרת שהפונט יוגדל פי 2.</a:t>
            </a:r>
          </a:p>
          <a:p>
            <a:pPr algn="r" rtl="1" fontAlgn="base"/>
            <a:r>
              <a:rPr lang="en-US" sz="1400" dirty="0"/>
              <a:t>px</a:t>
            </a:r>
            <a:r>
              <a:rPr lang="he-IL" sz="1400" dirty="0"/>
              <a:t> (לדוגמא: </a:t>
            </a:r>
            <a:r>
              <a:rPr lang="en-US" sz="1400" dirty="0"/>
              <a:t>font-size: 12px</a:t>
            </a:r>
            <a:r>
              <a:rPr lang="he-IL" sz="1400" dirty="0"/>
              <a:t>) - פיקסלים. </a:t>
            </a:r>
          </a:p>
          <a:p>
            <a:pPr algn="r" rtl="1" fontAlgn="base"/>
            <a:r>
              <a:rPr lang="en-US" sz="1400" dirty="0"/>
              <a:t>pt</a:t>
            </a:r>
            <a:r>
              <a:rPr lang="he-IL" sz="1400" dirty="0"/>
              <a:t> (לדוגמא: </a:t>
            </a:r>
            <a:r>
              <a:rPr lang="en-US" sz="1400" dirty="0"/>
              <a:t>font-size: 12pt</a:t>
            </a:r>
            <a:r>
              <a:rPr lang="he-IL" sz="1400" dirty="0"/>
              <a:t>) - גודל בנקודות. </a:t>
            </a:r>
          </a:p>
          <a:p>
            <a:pPr algn="r" rtl="1" fontAlgn="base"/>
            <a:r>
              <a:rPr lang="he-IL" sz="1400" dirty="0"/>
              <a:t>% (לדוגמא: </a:t>
            </a:r>
            <a:r>
              <a:rPr lang="en-US" sz="1400" dirty="0"/>
              <a:t>(font-size: 80%</a:t>
            </a:r>
            <a:r>
              <a:rPr lang="he-IL" sz="1400" dirty="0"/>
              <a:t> - גודל באחוזים.</a:t>
            </a:r>
          </a:p>
          <a:p>
            <a:pPr marL="0" indent="0" algn="r" rtl="1" fontAlgn="base">
              <a:buNone/>
            </a:pPr>
            <a:endParaRPr lang="he-IL" sz="1400" dirty="0"/>
          </a:p>
          <a:p>
            <a:pPr marL="0" indent="0" algn="r" rtl="1" fontAlgn="base">
              <a:buNone/>
            </a:pPr>
            <a:r>
              <a:rPr lang="he-IL" sz="1400" dirty="0"/>
              <a:t>קיימות יחידות נוספות טיפה פחות פופולריות כגון:</a:t>
            </a:r>
            <a:r>
              <a:rPr lang="en-US" sz="1400" dirty="0"/>
              <a:t>cm </a:t>
            </a:r>
            <a:r>
              <a:rPr lang="he-IL" sz="1400" dirty="0"/>
              <a:t>(סנטימטרים), </a:t>
            </a:r>
            <a:r>
              <a:rPr lang="en-US" sz="1400" dirty="0"/>
              <a:t>mm</a:t>
            </a:r>
            <a:r>
              <a:rPr lang="he-IL" sz="1400" dirty="0"/>
              <a:t> (מילימטרים) ו-</a:t>
            </a:r>
            <a:r>
              <a:rPr lang="en-US" sz="1400" dirty="0"/>
              <a:t>in</a:t>
            </a:r>
            <a:r>
              <a:rPr lang="he-IL" sz="1400" dirty="0"/>
              <a:t> (אינצ’ים).</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7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 </a:t>
            </a:r>
            <a:r>
              <a:rPr lang="en-GB" sz="1800" b="1" dirty="0">
                <a:solidFill>
                  <a:srgbClr val="92D050"/>
                </a:solidFill>
                <a:latin typeface="Arial" panose="020B0604020202020204" pitchFamily="34" charset="0"/>
              </a:rPr>
              <a:t>ID</a:t>
            </a:r>
            <a:r>
              <a:rPr lang="he-IL" sz="1800" b="1" dirty="0">
                <a:solidFill>
                  <a:srgbClr val="92D050"/>
                </a:solidFill>
                <a:latin typeface="Arial" panose="020B0604020202020204" pitchFamily="34" charset="0"/>
              </a:rPr>
              <a:t>: בחירת תגיות לפי שם</a:t>
            </a:r>
          </a:p>
          <a:p>
            <a:pPr marL="0" indent="0" algn="r" rtl="1" fontAlgn="base">
              <a:buNone/>
            </a:pPr>
            <a:r>
              <a:rPr lang="he-IL" sz="1400" dirty="0"/>
              <a:t>לכל אלמנט ב-</a:t>
            </a:r>
            <a:r>
              <a:rPr lang="en-US" sz="1400" dirty="0"/>
              <a:t>HTML</a:t>
            </a:r>
            <a:r>
              <a:rPr lang="he-IL" sz="1400" dirty="0"/>
              <a:t> ניתן להגדיר שם ייחודי ע”י שימוש בתכונה </a:t>
            </a:r>
            <a:r>
              <a:rPr lang="en-US" sz="1400" dirty="0"/>
              <a:t>id</a:t>
            </a:r>
            <a:r>
              <a:rPr lang="he-IL" sz="1400" dirty="0"/>
              <a:t>. לדוגמא:</a:t>
            </a:r>
          </a:p>
          <a:p>
            <a:pPr marL="0" indent="0" algn="l" fontAlgn="base">
              <a:buNone/>
            </a:pPr>
            <a:r>
              <a:rPr lang="en-US" sz="1400" dirty="0"/>
              <a:t>&lt;p </a:t>
            </a:r>
            <a:r>
              <a:rPr lang="en-US" sz="1400" b="1" dirty="0"/>
              <a:t>id="first"</a:t>
            </a:r>
            <a:r>
              <a:rPr lang="en-US" sz="1400" dirty="0"/>
              <a:t>&gt;This is the first paragraph&lt;/p&gt;</a:t>
            </a:r>
            <a:br>
              <a:rPr lang="en-US" sz="1400" dirty="0"/>
            </a:br>
            <a:r>
              <a:rPr lang="en-US" sz="1400" dirty="0"/>
              <a:t>&lt;p </a:t>
            </a:r>
            <a:r>
              <a:rPr lang="en-US" sz="1400" b="1" dirty="0"/>
              <a:t>id="second"</a:t>
            </a:r>
            <a:r>
              <a:rPr lang="en-US" sz="1400" dirty="0"/>
              <a:t>&gt;This is the second paragraph&lt;/p&gt;</a:t>
            </a:r>
          </a:p>
          <a:p>
            <a:pPr marL="0" indent="0" algn="r" rtl="1" fontAlgn="base">
              <a:buNone/>
            </a:pPr>
            <a:r>
              <a:rPr lang="he-IL" sz="1400" dirty="0"/>
              <a:t>בדוגמא ישנן 2 פסקאות. לראשונה נתנו שם ייחודי </a:t>
            </a:r>
            <a:r>
              <a:rPr lang="en-US" sz="1400" dirty="0"/>
              <a:t>first </a:t>
            </a:r>
            <a:r>
              <a:rPr lang="he-IL" sz="1400" dirty="0"/>
              <a:t> ולפסקה השנייה נתנו את השם </a:t>
            </a:r>
            <a:r>
              <a:rPr lang="en-US" sz="1400" dirty="0"/>
              <a:t>second</a:t>
            </a:r>
            <a:r>
              <a:rPr lang="he-IL" sz="1400" dirty="0"/>
              <a:t>.</a:t>
            </a:r>
            <a:endParaRPr lang="en-US" sz="1400" dirty="0"/>
          </a:p>
          <a:p>
            <a:pPr marL="0" indent="0" algn="r" rtl="1" fontAlgn="base">
              <a:buNone/>
            </a:pPr>
            <a:r>
              <a:rPr lang="he-IL" sz="1400" dirty="0"/>
              <a:t>כעת, תוכלו להגדיר עיצוב לכל פסקה בנפרד.</a:t>
            </a:r>
          </a:p>
          <a:p>
            <a:pPr marL="0" indent="0" algn="r" rtl="1" fontAlgn="base">
              <a:buNone/>
            </a:pPr>
            <a:r>
              <a:rPr lang="he-IL" sz="1400" dirty="0"/>
              <a:t>נשתמש בסלקטור ע”י </a:t>
            </a:r>
            <a:r>
              <a:rPr lang="en-US" sz="1400" dirty="0"/>
              <a:t>ID, </a:t>
            </a:r>
            <a:r>
              <a:rPr lang="he-IL" sz="1400" dirty="0"/>
              <a:t> ע”י כך שנכתוב סולמית (#) ואת שם האלמנט שאנחנו רוצים לבחור. את הגדרת העיצוב נרשום כרגיל. דוגמא:</a:t>
            </a:r>
          </a:p>
          <a:p>
            <a:pPr marL="0" indent="0" algn="l" fontAlgn="base">
              <a:buNone/>
            </a:pPr>
            <a:r>
              <a:rPr lang="en-US" sz="1400" dirty="0"/>
              <a:t>#first {</a:t>
            </a:r>
            <a:br>
              <a:rPr lang="en-US" sz="1400" dirty="0"/>
            </a:br>
            <a:r>
              <a:rPr lang="en-US" sz="1400" dirty="0"/>
              <a:t>  color: red;</a:t>
            </a:r>
            <a:br>
              <a:rPr lang="en-US" sz="1400" dirty="0"/>
            </a:br>
            <a:r>
              <a:rPr lang="en-US" sz="1400" dirty="0"/>
              <a:t>}</a:t>
            </a:r>
            <a:br>
              <a:rPr lang="en-US" sz="1400" dirty="0"/>
            </a:br>
            <a:r>
              <a:rPr lang="en-US" sz="1400" dirty="0"/>
              <a:t>#second {</a:t>
            </a:r>
            <a:br>
              <a:rPr lang="en-US" sz="1400" dirty="0"/>
            </a:br>
            <a:r>
              <a:rPr lang="en-US" sz="1400" dirty="0"/>
              <a:t>  color: blue;</a:t>
            </a:r>
            <a:br>
              <a:rPr lang="en-US" sz="1400" dirty="0"/>
            </a:br>
            <a:r>
              <a:rPr lang="en-US" sz="1400" dirty="0"/>
              <a:t>}</a:t>
            </a:r>
            <a:endParaRPr lang="he-IL" sz="1400" dirty="0"/>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6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a:t>
            </a:r>
            <a:r>
              <a:rPr lang="en-GB" sz="1800" b="1" dirty="0">
                <a:solidFill>
                  <a:srgbClr val="92D050"/>
                </a:solidFill>
                <a:latin typeface="Arial" panose="020B0604020202020204" pitchFamily="34" charset="0"/>
              </a:rPr>
              <a:t>Class </a:t>
            </a:r>
            <a:r>
              <a:rPr lang="he-IL" sz="1800" b="1" dirty="0">
                <a:solidFill>
                  <a:srgbClr val="92D050"/>
                </a:solidFill>
                <a:latin typeface="Arial" panose="020B0604020202020204" pitchFamily="34" charset="0"/>
              </a:rPr>
              <a:t>: קישור בין סגנון לבין אלמנטים</a:t>
            </a:r>
          </a:p>
          <a:p>
            <a:pPr marL="0" indent="0" algn="r" rtl="1" fontAlgn="base">
              <a:buNone/>
            </a:pPr>
            <a:r>
              <a:rPr lang="he-IL" sz="1400" dirty="0"/>
              <a:t>ראינו שסלקטור לפי </a:t>
            </a:r>
            <a:r>
              <a:rPr lang="en-US" sz="1400" dirty="0"/>
              <a:t>ID</a:t>
            </a:r>
            <a:r>
              <a:rPr lang="he-IL" sz="1400" dirty="0"/>
              <a:t> מאפשר לנו לבחור אלמנט ע”פ השם שלו ולפיו לקבוע סגנון, וזאת אכן שיטה טובה כאשר יש לנו אלמנט בודד בדף שנרצה להחיל עליו את הסגנון שהגדרנו.</a:t>
            </a:r>
            <a:endParaRPr lang="en-US" sz="1400" dirty="0"/>
          </a:p>
          <a:p>
            <a:pPr marL="0" indent="0" algn="r" rtl="1" fontAlgn="base">
              <a:buNone/>
            </a:pPr>
            <a:r>
              <a:rPr lang="he-IL" sz="1400" dirty="0"/>
              <a:t>אבל, אם יש לנו רשימה של 100 פריטים, ונרצה שהזוגיים יהיו צבועים באדום והאי זוגיים יהיו בכחול – איך נעשה זאת? הרי לא נגדיר סגנון עבור כל אלמנט בנפרד… ולכן, נשתמש ב-</a:t>
            </a:r>
            <a:r>
              <a:rPr lang="en-US" sz="1400" dirty="0"/>
              <a:t>Class</a:t>
            </a:r>
            <a:r>
              <a:rPr lang="he-IL" sz="1400" dirty="0"/>
              <a:t>.</a:t>
            </a:r>
            <a:endParaRPr lang="en-US" sz="1400" dirty="0"/>
          </a:p>
          <a:p>
            <a:pPr marL="0" indent="0" algn="r" rtl="1" fontAlgn="base">
              <a:buNone/>
            </a:pPr>
            <a:r>
              <a:rPr lang="he-IL" sz="1400" dirty="0"/>
              <a:t>שימוש ב-</a:t>
            </a:r>
            <a:r>
              <a:rPr lang="en-US" sz="1400" dirty="0"/>
              <a:t>Class</a:t>
            </a:r>
            <a:r>
              <a:rPr lang="he-IL" sz="1400" dirty="0"/>
              <a:t> מאשר לנו לסווג אלמנטים לא משנה מאיזה סוג הם, בלי קשר לשמם או לכמות שלהם ולהחיל עליהם עיצוב. ניתן להגדיר </a:t>
            </a:r>
            <a:r>
              <a:rPr lang="en-US" sz="1400" dirty="0"/>
              <a:t>class</a:t>
            </a:r>
            <a:r>
              <a:rPr lang="he-IL" sz="1400" dirty="0"/>
              <a:t> על סוגים שונים של אלמנטים וניתן להגדיר יותר מ-</a:t>
            </a:r>
            <a:r>
              <a:rPr lang="en-US" sz="1400" dirty="0"/>
              <a:t>class</a:t>
            </a:r>
            <a:r>
              <a:rPr lang="he-IL" sz="1400" dirty="0"/>
              <a:t> אחד על אלמנט.</a:t>
            </a:r>
          </a:p>
          <a:p>
            <a:pPr marL="0" indent="0" algn="r" rtl="1" fontAlgn="base">
              <a:buNone/>
            </a:pPr>
            <a:r>
              <a:rPr lang="he-IL" sz="1400" dirty="0"/>
              <a:t>לדוגמא, נניח שיש לנו את דף ה-</a:t>
            </a:r>
            <a:r>
              <a:rPr lang="en-US" sz="1400" dirty="0"/>
              <a:t>HTM</a:t>
            </a:r>
            <a:endParaRPr lang="he-IL" sz="1400" dirty="0"/>
          </a:p>
          <a:p>
            <a:pPr algn="l" fontAlgn="base"/>
            <a:r>
              <a:rPr lang="en-US" sz="1400" dirty="0"/>
              <a:t>&lt;ul&gt;</a:t>
            </a:r>
            <a:br>
              <a:rPr lang="en-US" sz="1400" dirty="0"/>
            </a:br>
            <a:r>
              <a:rPr lang="en-US" sz="1400" dirty="0"/>
              <a:t>    &lt;li </a:t>
            </a:r>
            <a:r>
              <a:rPr lang="en-US" sz="1400" b="1" dirty="0"/>
              <a:t>class="odd"</a:t>
            </a:r>
            <a:r>
              <a:rPr lang="en-US" sz="1400" dirty="0"/>
              <a:t>&gt;Item 1&lt;/li&gt;</a:t>
            </a:r>
            <a:br>
              <a:rPr lang="en-US" sz="1400" dirty="0"/>
            </a:br>
            <a:r>
              <a:rPr lang="en-US" sz="1400" dirty="0"/>
              <a:t>    &lt;li </a:t>
            </a:r>
            <a:r>
              <a:rPr lang="en-US" sz="1400" b="1" dirty="0"/>
              <a:t>class="even"</a:t>
            </a:r>
            <a:r>
              <a:rPr lang="en-US" sz="1400" dirty="0"/>
              <a:t>&gt;Item 2&lt;/li&gt;</a:t>
            </a:r>
            <a:br>
              <a:rPr lang="en-US" sz="1400" dirty="0"/>
            </a:br>
            <a:r>
              <a:rPr lang="en-US" sz="1400" dirty="0"/>
              <a:t>    &lt;li </a:t>
            </a:r>
            <a:r>
              <a:rPr lang="en-US" sz="1400" b="1" dirty="0"/>
              <a:t>class="odd"</a:t>
            </a:r>
            <a:r>
              <a:rPr lang="en-US" sz="1400" dirty="0"/>
              <a:t>&gt;Item 3&lt;/li&gt;</a:t>
            </a:r>
            <a:br>
              <a:rPr lang="en-US" sz="1400" dirty="0"/>
            </a:br>
            <a:r>
              <a:rPr lang="en-US" sz="1400" dirty="0"/>
              <a:t>    &lt;li </a:t>
            </a:r>
            <a:r>
              <a:rPr lang="en-US" sz="1400" b="1" dirty="0"/>
              <a:t>class="even"</a:t>
            </a:r>
            <a:r>
              <a:rPr lang="en-US" sz="1400" dirty="0"/>
              <a:t>&gt;Item 4&lt;/li&gt;</a:t>
            </a:r>
            <a:br>
              <a:rPr lang="en-US" sz="1400" dirty="0"/>
            </a:br>
            <a:r>
              <a:rPr lang="en-US" sz="1400" dirty="0"/>
              <a:t>    &lt;li </a:t>
            </a:r>
            <a:r>
              <a:rPr lang="en-US" sz="1400" b="1" dirty="0"/>
              <a:t>class="odd"</a:t>
            </a:r>
            <a:r>
              <a:rPr lang="en-US" sz="1400" dirty="0"/>
              <a:t>&gt;Item 5&lt;/li&gt;</a:t>
            </a:r>
            <a:br>
              <a:rPr lang="en-US" sz="1400" dirty="0"/>
            </a:br>
            <a:r>
              <a:rPr lang="en-US" sz="1400" dirty="0"/>
              <a:t>&lt;/ul&gt;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25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endParaRPr lang="en-US"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descr="Table&#10;&#10;Description automatically generated">
            <a:extLst>
              <a:ext uri="{FF2B5EF4-FFF2-40B4-BE49-F238E27FC236}">
                <a16:creationId xmlns:a16="http://schemas.microsoft.com/office/drawing/2014/main" id="{922F749D-F49F-82F2-C60B-95A5751AC0A9}"/>
              </a:ext>
            </a:extLst>
          </p:cNvPr>
          <p:cNvPicPr>
            <a:picLocks noChangeAspect="1"/>
          </p:cNvPicPr>
          <p:nvPr/>
        </p:nvPicPr>
        <p:blipFill>
          <a:blip r:embed="rId6"/>
          <a:stretch>
            <a:fillRect/>
          </a:stretch>
        </p:blipFill>
        <p:spPr>
          <a:xfrm>
            <a:off x="2205544" y="1574274"/>
            <a:ext cx="5743189" cy="5156518"/>
          </a:xfrm>
          <a:prstGeom prst="rect">
            <a:avLst/>
          </a:prstGeom>
        </p:spPr>
      </p:pic>
    </p:spTree>
    <p:extLst>
      <p:ext uri="{BB962C8B-B14F-4D97-AF65-F5344CB8AC3E}">
        <p14:creationId xmlns:p14="http://schemas.microsoft.com/office/powerpoint/2010/main" val="231947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הערות ב-</a:t>
            </a:r>
            <a:r>
              <a:rPr lang="en-GB" sz="1800" b="1" dirty="0">
                <a:solidFill>
                  <a:srgbClr val="92D050"/>
                </a:solidFill>
                <a:latin typeface="Arial" panose="020B0604020202020204" pitchFamily="34" charset="0"/>
              </a:rPr>
              <a:t>CSS</a:t>
            </a:r>
            <a:endParaRPr lang="he-IL" sz="1800" b="1" dirty="0">
              <a:solidFill>
                <a:srgbClr val="92D050"/>
              </a:solidFill>
              <a:latin typeface="Arial" panose="020B0604020202020204" pitchFamily="34" charset="0"/>
            </a:endParaRPr>
          </a:p>
          <a:p>
            <a:pPr algn="r" rtl="1">
              <a:lnSpc>
                <a:spcPct val="150000"/>
              </a:lnSpc>
            </a:pPr>
            <a:r>
              <a:rPr lang="he-IL" sz="1400" dirty="0"/>
              <a:t>הערות ב-</a:t>
            </a:r>
            <a:r>
              <a:rPr lang="en-US" sz="1400" dirty="0"/>
              <a:t>CSS</a:t>
            </a:r>
            <a:r>
              <a:rPr lang="he-IL" sz="1400" dirty="0"/>
              <a:t> מגדירים ע"י:</a:t>
            </a:r>
            <a:r>
              <a:rPr lang="en-US" sz="1400" dirty="0"/>
              <a:t>*/ </a:t>
            </a:r>
            <a:r>
              <a:rPr lang="he-IL" sz="1400" dirty="0"/>
              <a:t>הערה</a:t>
            </a:r>
            <a:r>
              <a:rPr lang="en-US" sz="1400" dirty="0"/>
              <a:t>/*</a:t>
            </a:r>
            <a:r>
              <a:rPr lang="he-IL" sz="1400" dirty="0"/>
              <a:t>, לדוגמא: </a:t>
            </a:r>
          </a:p>
          <a:p>
            <a:pPr marL="0" indent="0" algn="l" fontAlgn="base">
              <a:buNone/>
            </a:pPr>
            <a:r>
              <a:rPr lang="en-US" sz="1400" dirty="0"/>
              <a:t>p {</a:t>
            </a:r>
            <a:br>
              <a:rPr lang="en-US" sz="1400" dirty="0"/>
            </a:br>
            <a:r>
              <a:rPr lang="en-US" sz="1400" dirty="0"/>
              <a:t>    color: red;</a:t>
            </a:r>
            <a:br>
              <a:rPr lang="en-US" sz="1400" dirty="0"/>
            </a:br>
            <a:r>
              <a:rPr lang="en-US" sz="1400" dirty="0"/>
              <a:t>    /* This is a single-line comment */</a:t>
            </a:r>
            <a:br>
              <a:rPr lang="en-US" sz="1400" dirty="0"/>
            </a:br>
            <a:r>
              <a:rPr lang="en-US" sz="1400" dirty="0"/>
              <a:t>    text-align: center;</a:t>
            </a:r>
            <a:br>
              <a:rPr lang="en-US" sz="1400" dirty="0"/>
            </a:br>
            <a:r>
              <a:rPr lang="en-US" sz="1400" dirty="0"/>
              <a: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2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sz="3600" b="1" dirty="0"/>
              <a:t>תגיות </a:t>
            </a:r>
            <a:r>
              <a:rPr lang="en-US" sz="3600" b="1" dirty="0"/>
              <a:t>h1-h6</a:t>
            </a:r>
            <a:endParaRPr lang="he-IL" sz="3600" b="1" dirty="0"/>
          </a:p>
          <a:p>
            <a:pPr marL="0" indent="0" algn="r" rtl="1">
              <a:buNone/>
            </a:pPr>
            <a:r>
              <a:rPr lang="he-IL" sz="3600" dirty="0"/>
              <a:t>תגיות כותרות (</a:t>
            </a:r>
            <a:r>
              <a:rPr lang="en-US" sz="3600" dirty="0"/>
              <a:t>HTML Headings</a:t>
            </a:r>
            <a:r>
              <a:rPr lang="he-IL" sz="3600" dirty="0"/>
              <a:t>) – מגדירות מבנה כותרות של הדף ב-</a:t>
            </a:r>
            <a:r>
              <a:rPr lang="en-US" sz="3600" dirty="0"/>
              <a:t>HTML</a:t>
            </a:r>
            <a:r>
              <a:rPr lang="he-IL" sz="3600" dirty="0"/>
              <a:t>.</a:t>
            </a:r>
            <a:endParaRPr lang="en-US" sz="3600" dirty="0"/>
          </a:p>
          <a:p>
            <a:pPr marL="0" indent="0" algn="r" rtl="1">
              <a:buNone/>
            </a:pPr>
            <a:r>
              <a:rPr lang="he-IL" sz="3600" dirty="0"/>
              <a:t> לא משתמשים לעיצוב טקסט.</a:t>
            </a:r>
            <a:endParaRPr lang="en-US" sz="3600" dirty="0"/>
          </a:p>
          <a:p>
            <a:pPr marL="0" indent="0" algn="r" rtl="1">
              <a:buNone/>
            </a:pPr>
            <a:r>
              <a:rPr lang="he-IL" sz="3600" dirty="0"/>
              <a:t> תגיות: מ-</a:t>
            </a:r>
            <a:r>
              <a:rPr lang="en-US" sz="3600" dirty="0"/>
              <a:t> </a:t>
            </a:r>
            <a:r>
              <a:rPr lang="en-US" sz="3600" b="1" dirty="0"/>
              <a:t>&lt;h1&gt;</a:t>
            </a:r>
            <a:r>
              <a:rPr lang="en-US" sz="3600" dirty="0"/>
              <a:t> </a:t>
            </a:r>
            <a:r>
              <a:rPr lang="he-IL" sz="3600" dirty="0"/>
              <a:t>ועד-</a:t>
            </a:r>
            <a:r>
              <a:rPr lang="en-US" sz="3600" b="1" dirty="0"/>
              <a:t>&lt;h6&gt;</a:t>
            </a:r>
            <a:r>
              <a:rPr lang="he-IL" sz="3600" b="1" dirty="0"/>
              <a:t>.</a:t>
            </a:r>
            <a:endParaRPr lang="ru-RU" sz="3600" b="1" dirty="0"/>
          </a:p>
          <a:p>
            <a:pPr marL="0" indent="0" algn="r" rtl="1">
              <a:buNone/>
            </a:pPr>
            <a:endParaRPr lang="ru-RU" sz="3600" b="1" dirty="0"/>
          </a:p>
          <a:p>
            <a:pPr marL="0" indent="0" algn="r" rtl="1">
              <a:buNone/>
            </a:pPr>
            <a:r>
              <a:rPr lang="he-IL" sz="3600" b="1" dirty="0"/>
              <a:t>תגיות </a:t>
            </a:r>
            <a:r>
              <a:rPr lang="en-US" sz="3600" b="1" dirty="0"/>
              <a:t>div, span, p</a:t>
            </a:r>
          </a:p>
          <a:p>
            <a:pPr marL="0" indent="0" algn="r" rtl="1">
              <a:buNone/>
            </a:pPr>
            <a:r>
              <a:rPr lang="he-IL" sz="3600" dirty="0"/>
              <a:t>תגיות לעיצוב טקסט</a:t>
            </a:r>
          </a:p>
          <a:p>
            <a:pPr marL="0" indent="0" algn="r" rtl="1">
              <a:buNone/>
            </a:pPr>
            <a:r>
              <a:rPr lang="en-US" sz="3600" dirty="0"/>
              <a:t>&lt;div&gt;</a:t>
            </a:r>
            <a:r>
              <a:rPr lang="he-IL" sz="3600" dirty="0"/>
              <a:t> - הגדרת קטע טקסט עם שורה חדשה. בשימוש רחב לעיצוב הדף.</a:t>
            </a:r>
          </a:p>
          <a:p>
            <a:pPr algn="r" rtl="1"/>
            <a:r>
              <a:rPr lang="en-US" sz="3600" dirty="0"/>
              <a:t>&lt;span&gt;</a:t>
            </a:r>
            <a:r>
              <a:rPr lang="he-IL" sz="3600" dirty="0"/>
              <a:t> - הגדרת קטע טקסט עם ללא שורה חדשה. בשימוש רחב לעיצוב טקסט.</a:t>
            </a:r>
          </a:p>
          <a:p>
            <a:pPr algn="r" rtl="1"/>
            <a:r>
              <a:rPr lang="en-US" sz="3600" dirty="0"/>
              <a:t>&lt;p&gt;</a:t>
            </a:r>
            <a:r>
              <a:rPr lang="he-IL" sz="3600" dirty="0"/>
              <a:t> - הגדרת פסקה עם שורה חדשה + שורה ריקה לפני ואחרי.</a:t>
            </a:r>
            <a:endParaRPr lang="en-US" sz="3600" dirty="0"/>
          </a:p>
          <a:p>
            <a:pPr algn="r" rtl="1"/>
            <a:endParaRPr lang="en-US" sz="3600" dirty="0"/>
          </a:p>
          <a:p>
            <a:pPr algn="r" rtl="1"/>
            <a:r>
              <a:rPr lang="he-IL" sz="3600" b="1" dirty="0"/>
              <a:t>תגית</a:t>
            </a:r>
            <a:r>
              <a:rPr lang="he-IL" sz="3600" dirty="0"/>
              <a:t> ללא סגירה </a:t>
            </a:r>
            <a:r>
              <a:rPr lang="en-US" sz="3600" dirty="0"/>
              <a:t>br</a:t>
            </a:r>
            <a:endParaRPr lang="he-IL" sz="3600" dirty="0"/>
          </a:p>
          <a:p>
            <a:pPr algn="r" rtl="1"/>
            <a:r>
              <a:rPr lang="en-US" sz="3600" dirty="0"/>
              <a:t>&lt;br/&gt;</a:t>
            </a:r>
            <a:r>
              <a:rPr lang="he-IL" sz="3600" dirty="0"/>
              <a:t> - הוספת שורה חדשה</a:t>
            </a:r>
            <a:endParaRPr lang="en-US" sz="33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Difference between div and span Tag in HTML | div vs span Tag in HTML">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362" y="3646804"/>
            <a:ext cx="2667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8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a</a:t>
            </a:r>
            <a:endParaRPr lang="he-IL" b="1" dirty="0"/>
          </a:p>
          <a:p>
            <a:pPr marL="0" indent="0" algn="r" rtl="1">
              <a:buNone/>
            </a:pPr>
            <a:r>
              <a:rPr lang="he-IL" dirty="0"/>
              <a:t>כמעט בכל דף באינטרנט יש קישורים שמובילים לדפים אחרים, ולפעמים לאזור אחר באותו עמוד.</a:t>
            </a:r>
            <a:endParaRPr lang="en-US" dirty="0"/>
          </a:p>
          <a:p>
            <a:pPr marL="0" indent="0" algn="r" rtl="1">
              <a:buNone/>
            </a:pPr>
            <a:r>
              <a:rPr lang="he-IL" dirty="0"/>
              <a:t>קישוריות כותבים בעזרת התגית </a:t>
            </a:r>
            <a:r>
              <a:rPr lang="en-US" dirty="0"/>
              <a:t> </a:t>
            </a:r>
            <a:r>
              <a:rPr lang="en-US" b="1" dirty="0"/>
              <a:t>&lt;a&gt;</a:t>
            </a:r>
            <a:r>
              <a:rPr lang="he-IL" dirty="0"/>
              <a:t>קיצור של המילה</a:t>
            </a:r>
            <a:r>
              <a:rPr lang="en-US" b="1" dirty="0"/>
              <a:t>anchor</a:t>
            </a:r>
            <a:r>
              <a:rPr lang="en-US" dirty="0"/>
              <a:t> </a:t>
            </a:r>
            <a:r>
              <a:rPr lang="he-IL" dirty="0"/>
              <a:t>.</a:t>
            </a:r>
          </a:p>
          <a:p>
            <a:pPr marL="0" indent="0" algn="r" rtl="1">
              <a:buNone/>
            </a:pPr>
            <a:r>
              <a:rPr lang="he-IL" dirty="0"/>
              <a:t>התג הזה מקבל תכונה</a:t>
            </a:r>
            <a:r>
              <a:rPr lang="en-US" dirty="0"/>
              <a:t>href </a:t>
            </a:r>
            <a:r>
              <a:rPr lang="he-IL" dirty="0"/>
              <a:t>, שהיא מקבלת את הכתובת אליה אנו רוצים לשלוח את הגולש.</a:t>
            </a:r>
            <a:r>
              <a:rPr lang="en-US" dirty="0"/>
              <a:t> </a:t>
            </a:r>
            <a:r>
              <a:rPr lang="he-IL" dirty="0"/>
              <a:t>תכונות נוספות:</a:t>
            </a:r>
          </a:p>
          <a:p>
            <a:pPr marL="285750" indent="-285750" algn="r" rtl="1">
              <a:buFont typeface="Wingdings" panose="05000000000000000000" pitchFamily="2" charset="2"/>
              <a:buChar char="v"/>
            </a:pPr>
            <a:r>
              <a:rPr lang="en-US" b="1" dirty="0"/>
              <a:t>target</a:t>
            </a:r>
            <a:r>
              <a:rPr lang="he-IL" b="1" dirty="0"/>
              <a:t> </a:t>
            </a:r>
            <a:r>
              <a:rPr lang="he-IL" dirty="0"/>
              <a:t>מציינת היכן לפתוח את הדף (</a:t>
            </a:r>
            <a:r>
              <a:rPr lang="en-US" dirty="0"/>
              <a:t>_self</a:t>
            </a:r>
            <a:r>
              <a:rPr lang="he-IL" dirty="0"/>
              <a:t>, </a:t>
            </a:r>
            <a:r>
              <a:rPr lang="en-US" dirty="0"/>
              <a:t>_blank</a:t>
            </a:r>
            <a:r>
              <a:rPr lang="he-IL" dirty="0"/>
              <a:t>, </a:t>
            </a:r>
            <a:r>
              <a:rPr lang="en-US" dirty="0"/>
              <a:t>_parent</a:t>
            </a:r>
            <a:r>
              <a:rPr lang="he-IL" dirty="0"/>
              <a:t>)</a:t>
            </a:r>
          </a:p>
          <a:p>
            <a:pPr marL="285750" indent="-285750" algn="r" rtl="1">
              <a:buFont typeface="Wingdings" panose="05000000000000000000" pitchFamily="2" charset="2"/>
              <a:buChar char="v"/>
            </a:pPr>
            <a:r>
              <a:rPr lang="en-US" b="1" dirty="0"/>
              <a:t>alt</a:t>
            </a:r>
            <a:r>
              <a:rPr lang="he-IL" b="1" dirty="0"/>
              <a:t> </a:t>
            </a:r>
            <a:r>
              <a:rPr lang="he-IL" dirty="0"/>
              <a:t>טקסט חלופי</a:t>
            </a:r>
          </a:p>
          <a:p>
            <a:pPr marL="285750" indent="-285750" algn="r" rtl="1">
              <a:buFont typeface="Wingdings" panose="05000000000000000000" pitchFamily="2" charset="2"/>
              <a:buChar char="v"/>
            </a:pPr>
            <a:endParaRPr lang="he-IL" b="1" dirty="0"/>
          </a:p>
          <a:p>
            <a:pPr algn="r" rtl="1"/>
            <a:r>
              <a:rPr lang="he-IL" dirty="0"/>
              <a:t>ניתן ליצור קישורים לתוכן בדף עצמו.</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srcRect/>
          <a:stretch/>
        </p:blipFill>
        <p:spPr bwMode="auto">
          <a:xfrm>
            <a:off x="3665444" y="3429000"/>
            <a:ext cx="2667000" cy="89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3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hr</a:t>
            </a:r>
            <a:endParaRPr lang="he-IL" b="1" dirty="0"/>
          </a:p>
          <a:p>
            <a:pPr marL="0" indent="0" algn="r" rtl="1">
              <a:buNone/>
            </a:pPr>
            <a:r>
              <a:rPr lang="he-IL" dirty="0"/>
              <a:t>כדי להוסיף קו אופקי (משתמשים להפרדה בין חלקים שונים של דף)</a:t>
            </a:r>
          </a:p>
          <a:p>
            <a:pPr algn="r" rtl="1"/>
            <a:endParaRPr lang="he-IL" dirty="0"/>
          </a:p>
          <a:p>
            <a:pPr marR="0" lvl="0" algn="r" rtl="1" fontAlgn="auto">
              <a:spcAft>
                <a:spcPts val="0"/>
              </a:spcAft>
              <a:buClr>
                <a:srgbClr val="AA2B1E"/>
              </a:buClr>
              <a:buSzPct val="85000"/>
              <a:tabLst/>
              <a:defRPr/>
            </a:pPr>
            <a:r>
              <a:rPr lang="he-IL" b="1" dirty="0"/>
              <a:t>תגית </a:t>
            </a:r>
            <a:r>
              <a:rPr lang="en-US" b="1" dirty="0"/>
              <a:t>pre</a:t>
            </a:r>
            <a:endParaRPr lang="he-IL" b="1" dirty="0"/>
          </a:p>
          <a:p>
            <a:pPr marL="0" indent="0" algn="r" rtl="1">
              <a:buNone/>
            </a:pPr>
            <a:r>
              <a:rPr lang="he-IL" dirty="0"/>
              <a:t>כמו תגית </a:t>
            </a:r>
            <a:r>
              <a:rPr lang="en-US" dirty="0"/>
              <a:t>p</a:t>
            </a:r>
            <a:r>
              <a:rPr lang="he-IL" dirty="0"/>
              <a:t>, אבל שומרת על עיצוב שבתוך ה-</a:t>
            </a:r>
            <a:r>
              <a:rPr lang="en-US" dirty="0"/>
              <a:t>HTML</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2198F726-121F-E9A8-113B-E950F1772E76}"/>
              </a:ext>
            </a:extLst>
          </p:cNvPr>
          <p:cNvPicPr>
            <a:picLocks noChangeAspect="1" noChangeArrowheads="1"/>
          </p:cNvPicPr>
          <p:nvPr/>
        </p:nvPicPr>
        <p:blipFill>
          <a:blip r:embed="rId7"/>
          <a:srcRect/>
          <a:stretch/>
        </p:blipFill>
        <p:spPr bwMode="auto">
          <a:xfrm>
            <a:off x="3838598" y="3198264"/>
            <a:ext cx="2857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ML &lt;PRE&gt; Tag">
            <a:extLst>
              <a:ext uri="{FF2B5EF4-FFF2-40B4-BE49-F238E27FC236}">
                <a16:creationId xmlns:a16="http://schemas.microsoft.com/office/drawing/2014/main" id="{8267F75E-3533-94F5-4295-0E9CAD633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8598" y="4413212"/>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dirty="0"/>
              <a:t>תגיות לעיצוב טקסט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AC0C2A93-27C7-1936-BCFA-DE0B1D9552B0}"/>
              </a:ext>
            </a:extLst>
          </p:cNvPr>
          <p:cNvGraphicFramePr>
            <a:graphicFrameLocks noGrp="1"/>
          </p:cNvGraphicFramePr>
          <p:nvPr>
            <p:extLst>
              <p:ext uri="{D42A27DB-BD31-4B8C-83A1-F6EECF244321}">
                <p14:modId xmlns:p14="http://schemas.microsoft.com/office/powerpoint/2010/main" val="3739890126"/>
              </p:ext>
            </p:extLst>
          </p:nvPr>
        </p:nvGraphicFramePr>
        <p:xfrm>
          <a:off x="4548707" y="3441764"/>
          <a:ext cx="5670314" cy="2916040"/>
        </p:xfrm>
        <a:graphic>
          <a:graphicData uri="http://schemas.openxmlformats.org/drawingml/2006/table">
            <a:tbl>
              <a:tblPr/>
              <a:tblGrid>
                <a:gridCol w="2835157">
                  <a:extLst>
                    <a:ext uri="{9D8B030D-6E8A-4147-A177-3AD203B41FA5}">
                      <a16:colId xmlns:a16="http://schemas.microsoft.com/office/drawing/2014/main" val="20000"/>
                    </a:ext>
                  </a:extLst>
                </a:gridCol>
                <a:gridCol w="2835157">
                  <a:extLst>
                    <a:ext uri="{9D8B030D-6E8A-4147-A177-3AD203B41FA5}">
                      <a16:colId xmlns:a16="http://schemas.microsoft.com/office/drawing/2014/main" val="20001"/>
                    </a:ext>
                  </a:extLst>
                </a:gridCol>
              </a:tblGrid>
              <a:tr h="291604">
                <a:tc>
                  <a:txBody>
                    <a:bodyPr/>
                    <a:lstStyle/>
                    <a:p>
                      <a:pPr algn="l" fontAlgn="t"/>
                      <a:r>
                        <a:rPr lang="en-US" sz="900" dirty="0">
                          <a:effectLst/>
                          <a:hlinkClick r:id="rId7"/>
                        </a:rPr>
                        <a:t>&lt;b&gt;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dirty="0">
                          <a:effectLst/>
                        </a:rPr>
                        <a:t>Defines bold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0"/>
                  </a:ext>
                </a:extLst>
              </a:tr>
              <a:tr h="291604">
                <a:tc>
                  <a:txBody>
                    <a:bodyPr/>
                    <a:lstStyle/>
                    <a:p>
                      <a:pPr algn="l" fontAlgn="t"/>
                      <a:r>
                        <a:rPr lang="en-US" sz="900" dirty="0">
                          <a:effectLst/>
                          <a:hlinkClick r:id="rId8"/>
                        </a:rPr>
                        <a:t>&lt;</a:t>
                      </a:r>
                      <a:r>
                        <a:rPr lang="en-US" sz="900" dirty="0" err="1">
                          <a:effectLst/>
                          <a:hlinkClick r:id="rId8"/>
                        </a:rPr>
                        <a:t>em</a:t>
                      </a:r>
                      <a:r>
                        <a:rPr lang="en-US" sz="900" dirty="0">
                          <a:effectLst/>
                          <a:hlinkClick r:id="rId8"/>
                        </a:rPr>
                        <a:t>&gt;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emphasized text </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1"/>
                  </a:ext>
                </a:extLst>
              </a:tr>
              <a:tr h="291604">
                <a:tc>
                  <a:txBody>
                    <a:bodyPr/>
                    <a:lstStyle/>
                    <a:p>
                      <a:pPr algn="l" fontAlgn="t"/>
                      <a:r>
                        <a:rPr lang="en-US" sz="900" dirty="0">
                          <a:effectLst/>
                          <a:hlinkClick r:id="rId9"/>
                        </a:rPr>
                        <a:t>&lt;</a:t>
                      </a:r>
                      <a:r>
                        <a:rPr lang="en-US" sz="900" dirty="0" err="1">
                          <a:effectLst/>
                          <a:hlinkClick r:id="rId9"/>
                        </a:rPr>
                        <a:t>i</a:t>
                      </a:r>
                      <a:r>
                        <a:rPr lang="en-US" sz="900" dirty="0">
                          <a:effectLst/>
                          <a:hlinkClick r:id="rId9"/>
                        </a:rPr>
                        <a:t>&gt;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italic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2"/>
                  </a:ext>
                </a:extLst>
              </a:tr>
              <a:tr h="291604">
                <a:tc>
                  <a:txBody>
                    <a:bodyPr/>
                    <a:lstStyle/>
                    <a:p>
                      <a:pPr algn="l" fontAlgn="t"/>
                      <a:r>
                        <a:rPr lang="en-US" sz="900" dirty="0">
                          <a:effectLst/>
                          <a:hlinkClick r:id="rId10"/>
                        </a:rPr>
                        <a:t>&lt;small&gt;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smaller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3"/>
                  </a:ext>
                </a:extLst>
              </a:tr>
              <a:tr h="291604">
                <a:tc>
                  <a:txBody>
                    <a:bodyPr/>
                    <a:lstStyle/>
                    <a:p>
                      <a:pPr algn="l" fontAlgn="t"/>
                      <a:r>
                        <a:rPr lang="en-US" sz="900" dirty="0">
                          <a:effectLst/>
                          <a:hlinkClick r:id="rId11"/>
                        </a:rPr>
                        <a:t>&lt;strong&gt;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important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4"/>
                  </a:ext>
                </a:extLst>
              </a:tr>
              <a:tr h="291604">
                <a:tc>
                  <a:txBody>
                    <a:bodyPr/>
                    <a:lstStyle/>
                    <a:p>
                      <a:pPr algn="l" fontAlgn="t"/>
                      <a:r>
                        <a:rPr lang="en-US" sz="900" dirty="0">
                          <a:effectLst/>
                          <a:hlinkClick r:id="rId12"/>
                        </a:rPr>
                        <a:t>&lt;sub&gt;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subscripted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5"/>
                  </a:ext>
                </a:extLst>
              </a:tr>
              <a:tr h="291604">
                <a:tc>
                  <a:txBody>
                    <a:bodyPr/>
                    <a:lstStyle/>
                    <a:p>
                      <a:pPr algn="l" fontAlgn="t"/>
                      <a:r>
                        <a:rPr lang="en-US" sz="900" dirty="0">
                          <a:effectLst/>
                          <a:hlinkClick r:id="rId13"/>
                        </a:rPr>
                        <a:t>&lt;sup&gt;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superscripted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6"/>
                  </a:ext>
                </a:extLst>
              </a:tr>
              <a:tr h="291604">
                <a:tc>
                  <a:txBody>
                    <a:bodyPr/>
                    <a:lstStyle/>
                    <a:p>
                      <a:pPr algn="l" fontAlgn="t"/>
                      <a:r>
                        <a:rPr lang="en-US" sz="900" dirty="0">
                          <a:effectLst/>
                          <a:hlinkClick r:id="rId14"/>
                        </a:rPr>
                        <a:t>&lt;ins&gt;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inserted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7"/>
                  </a:ext>
                </a:extLst>
              </a:tr>
              <a:tr h="291604">
                <a:tc>
                  <a:txBody>
                    <a:bodyPr/>
                    <a:lstStyle/>
                    <a:p>
                      <a:pPr algn="l" fontAlgn="t"/>
                      <a:r>
                        <a:rPr lang="en-US" sz="900" dirty="0">
                          <a:effectLst/>
                          <a:hlinkClick r:id="rId15"/>
                        </a:rPr>
                        <a:t>&lt;del&gt;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deleted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8"/>
                  </a:ext>
                </a:extLst>
              </a:tr>
              <a:tr h="291604">
                <a:tc>
                  <a:txBody>
                    <a:bodyPr/>
                    <a:lstStyle/>
                    <a:p>
                      <a:pPr algn="l" fontAlgn="t"/>
                      <a:r>
                        <a:rPr lang="en-US" sz="900" dirty="0">
                          <a:effectLst/>
                          <a:hlinkClick r:id="rId16"/>
                        </a:rPr>
                        <a:t>&lt;mark&gt;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dirty="0">
                          <a:effectLst/>
                        </a:rPr>
                        <a:t>Defines marked/highlighted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258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טבלאות</a:t>
            </a:r>
          </a:p>
          <a:p>
            <a:pPr marR="0" lvl="0" algn="r" rtl="1" fontAlgn="auto">
              <a:spcAft>
                <a:spcPts val="0"/>
              </a:spcAft>
              <a:buClr>
                <a:srgbClr val="AA2B1E"/>
              </a:buClr>
              <a:buSzPct val="85000"/>
              <a:tabLst/>
              <a:defRPr/>
            </a:pPr>
            <a:r>
              <a:rPr lang="he-IL" dirty="0"/>
              <a:t>במקרים רבים נרצה להציג רשימת נתונים (למשל רשימת אנשי קשר) בטבלה.</a:t>
            </a:r>
            <a:endParaRPr lang="ru-RU" dirty="0"/>
          </a:p>
          <a:p>
            <a:pPr marR="0" lvl="0" algn="r" rtl="1" fontAlgn="auto">
              <a:spcAft>
                <a:spcPts val="0"/>
              </a:spcAft>
              <a:buClr>
                <a:srgbClr val="AA2B1E"/>
              </a:buClr>
              <a:buSzPct val="85000"/>
              <a:tabLst/>
              <a:defRPr/>
            </a:pPr>
            <a:r>
              <a:rPr lang="he-IL" dirty="0"/>
              <a:t>מפתחי אתרים רבים השתמשו בעבר לטבלאות על מנת להגדיר את מבנה הדפים שלהם. זהו אינו השימוש הנכון בטבלאות והוא פוגע במראה האתר ובדירוגו במנועי חיפוש.</a:t>
            </a:r>
          </a:p>
          <a:p>
            <a:pPr marR="0" lvl="0" algn="r" rtl="1" fontAlgn="auto">
              <a:spcAft>
                <a:spcPts val="0"/>
              </a:spcAft>
              <a:buClr>
                <a:srgbClr val="AA2B1E"/>
              </a:buClr>
              <a:buSzPct val="85000"/>
              <a:tabLst/>
              <a:defRPr/>
            </a:pPr>
            <a:r>
              <a:rPr lang="he-IL" dirty="0"/>
              <a:t>הגדרה בסיסית של טבלה</a:t>
            </a:r>
          </a:p>
          <a:p>
            <a:pPr marR="0" lvl="0" algn="l" fontAlgn="auto">
              <a:spcAft>
                <a:spcPts val="0"/>
              </a:spcAft>
              <a:buClr>
                <a:srgbClr val="AA2B1E"/>
              </a:buClr>
              <a:buSzPct val="85000"/>
              <a:tabLst/>
              <a:defRPr/>
            </a:pP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CCEB19-1E44-7C86-4345-E7B34347417E}"/>
              </a:ext>
            </a:extLst>
          </p:cNvPr>
          <p:cNvPicPr>
            <a:picLocks noChangeAspect="1" noChangeArrowheads="1"/>
          </p:cNvPicPr>
          <p:nvPr/>
        </p:nvPicPr>
        <p:blipFill>
          <a:blip r:embed="rId7"/>
          <a:srcRect/>
          <a:stretch/>
        </p:blipFill>
        <p:spPr bwMode="auto">
          <a:xfrm>
            <a:off x="3082497" y="2104144"/>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E2B2B9-C3D7-46D6-EA19-F05A13939735}"/>
              </a:ext>
            </a:extLst>
          </p:cNvPr>
          <p:cNvSpPr txBox="1"/>
          <p:nvPr/>
        </p:nvSpPr>
        <p:spPr>
          <a:xfrm>
            <a:off x="4223884" y="3604207"/>
            <a:ext cx="2512533" cy="3231654"/>
          </a:xfrm>
          <a:prstGeom prst="rect">
            <a:avLst/>
          </a:prstGeom>
          <a:noFill/>
        </p:spPr>
        <p:txBody>
          <a:bodyPr wrap="square">
            <a:spAutoFit/>
          </a:bodyPr>
          <a:lstStyle/>
          <a:p>
            <a:pPr marL="0" indent="0" algn="l" rtl="0" fontAlgn="base">
              <a:buNone/>
            </a:pPr>
            <a:r>
              <a:rPr lang="en-US" sz="1200" dirty="0"/>
              <a:t>&lt;table&gt;</a:t>
            </a:r>
          </a:p>
          <a:p>
            <a:pPr marL="0" indent="0" algn="l" rtl="0" fontAlgn="base">
              <a:buNone/>
            </a:pPr>
            <a:r>
              <a:rPr lang="en-US" sz="1200" dirty="0"/>
              <a:t>    &lt;tr&gt;</a:t>
            </a:r>
          </a:p>
          <a:p>
            <a:pPr marL="0" indent="0" algn="l" rtl="0" fontAlgn="base">
              <a:buNone/>
            </a:pPr>
            <a:r>
              <a:rPr lang="en-US" sz="1200" dirty="0"/>
              <a:t>      &lt;td&gt;</a:t>
            </a:r>
            <a:r>
              <a:rPr lang="he-IL" sz="1200" dirty="0"/>
              <a:t> שורה 1, תא 1</a:t>
            </a:r>
            <a:r>
              <a:rPr lang="en-US" sz="1200" dirty="0"/>
              <a:t>&lt;/td&gt;</a:t>
            </a:r>
          </a:p>
          <a:p>
            <a:pPr marL="0" indent="0" algn="l" rtl="0" fontAlgn="base">
              <a:buNone/>
            </a:pPr>
            <a:r>
              <a:rPr lang="en-US" sz="1200" dirty="0"/>
              <a:t>      &lt;td&gt;</a:t>
            </a:r>
            <a:r>
              <a:rPr lang="he-IL" sz="1200" dirty="0"/>
              <a:t>שורה 1, תא 2</a:t>
            </a:r>
            <a:r>
              <a:rPr lang="en-US" sz="1200" dirty="0"/>
              <a:t> &lt;/td&gt;</a:t>
            </a:r>
          </a:p>
          <a:p>
            <a:pPr marL="0" indent="0" algn="l" rtl="0" fontAlgn="base">
              <a:buNone/>
            </a:pPr>
            <a:r>
              <a:rPr lang="en-US" sz="1200" dirty="0"/>
              <a:t>      &lt;td&gt;</a:t>
            </a:r>
            <a:r>
              <a:rPr lang="he-IL" sz="1200" dirty="0"/>
              <a:t>שורה 1,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2, תא 1</a:t>
            </a:r>
            <a:r>
              <a:rPr lang="en-US" sz="1200" dirty="0"/>
              <a:t> &lt;/td&gt;</a:t>
            </a:r>
          </a:p>
          <a:p>
            <a:pPr marL="0" indent="0" algn="l" rtl="0" fontAlgn="base">
              <a:buNone/>
            </a:pPr>
            <a:r>
              <a:rPr lang="en-US" sz="1200" dirty="0"/>
              <a:t>      &lt;td&gt;</a:t>
            </a:r>
            <a:r>
              <a:rPr lang="he-IL" sz="1200" dirty="0"/>
              <a:t>שורה 2, תא 2</a:t>
            </a:r>
            <a:r>
              <a:rPr lang="en-US" sz="1200" dirty="0"/>
              <a:t> &lt;/td&gt;</a:t>
            </a:r>
          </a:p>
          <a:p>
            <a:pPr marL="0" indent="0" algn="l" rtl="0" fontAlgn="base">
              <a:buNone/>
            </a:pPr>
            <a:r>
              <a:rPr lang="en-US" sz="1200" dirty="0"/>
              <a:t>      &lt;td&gt;</a:t>
            </a:r>
            <a:r>
              <a:rPr lang="he-IL" sz="1200" dirty="0"/>
              <a:t>שורה 2,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3, תא 1</a:t>
            </a:r>
            <a:r>
              <a:rPr lang="en-US" sz="1200" dirty="0"/>
              <a:t> &lt;/td&gt;</a:t>
            </a:r>
          </a:p>
          <a:p>
            <a:pPr marL="0" indent="0" algn="l" rtl="0" fontAlgn="base">
              <a:buNone/>
            </a:pPr>
            <a:r>
              <a:rPr lang="en-US" sz="1200" dirty="0"/>
              <a:t>      &lt;td&gt;</a:t>
            </a:r>
            <a:r>
              <a:rPr lang="he-IL" sz="1200" dirty="0"/>
              <a:t>שורה 3, תא 2</a:t>
            </a:r>
            <a:r>
              <a:rPr lang="en-US" sz="1200" dirty="0"/>
              <a:t> &lt;/td&gt;</a:t>
            </a:r>
          </a:p>
          <a:p>
            <a:pPr marL="0" indent="0" algn="l" rtl="0" fontAlgn="base">
              <a:buNone/>
            </a:pPr>
            <a:r>
              <a:rPr lang="en-US" sz="1200" dirty="0"/>
              <a:t>      &lt;td&gt;</a:t>
            </a:r>
            <a:r>
              <a:rPr lang="he-IL" sz="1200" dirty="0"/>
              <a:t>שורה 3, תא 3</a:t>
            </a:r>
            <a:r>
              <a:rPr lang="en-US" sz="1200" dirty="0"/>
              <a:t> &lt;/td&gt;</a:t>
            </a:r>
          </a:p>
          <a:p>
            <a:pPr marL="0" indent="0" algn="l" rtl="0" fontAlgn="base">
              <a:buNone/>
            </a:pPr>
            <a:r>
              <a:rPr lang="en-US" sz="1200" dirty="0"/>
              <a:t>    &lt;/tr&gt;</a:t>
            </a:r>
          </a:p>
          <a:p>
            <a:pPr marL="0" indent="0" algn="l" rtl="0" fontAlgn="base">
              <a:buNone/>
            </a:pPr>
            <a:r>
              <a:rPr lang="en-US" sz="1200" dirty="0"/>
              <a:t>  &lt;/table&gt;</a:t>
            </a:r>
            <a:endParaRPr lang="LID4096" sz="1200" dirty="0"/>
          </a:p>
        </p:txBody>
      </p:sp>
    </p:spTree>
    <p:extLst>
      <p:ext uri="{BB962C8B-B14F-4D97-AF65-F5344CB8AC3E}">
        <p14:creationId xmlns:p14="http://schemas.microsoft.com/office/powerpoint/2010/main" val="69318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fontAlgn="base">
              <a:buNone/>
            </a:pPr>
            <a:r>
              <a:rPr lang="he-IL" b="1" dirty="0"/>
              <a:t>הגדרת טבלה</a:t>
            </a:r>
          </a:p>
          <a:p>
            <a:pPr marL="0" indent="0" algn="r" rtl="1" fontAlgn="base">
              <a:buNone/>
            </a:pPr>
            <a:r>
              <a:rPr lang="he-IL" dirty="0"/>
              <a:t>הגדרת הטבלה תעשה ע”י שימוש בתגית </a:t>
            </a:r>
            <a:r>
              <a:rPr lang="en-US" dirty="0"/>
              <a:t>&lt;table&gt;</a:t>
            </a:r>
            <a:r>
              <a:rPr lang="he-IL" dirty="0"/>
              <a:t> ובתוכה נגדיר את השורות והעמודות.</a:t>
            </a:r>
          </a:p>
          <a:p>
            <a:pPr marL="0" indent="0" algn="r" rtl="1" fontAlgn="base">
              <a:buNone/>
            </a:pPr>
            <a:r>
              <a:rPr lang="he-IL" dirty="0"/>
              <a:t>בתוך הגדרת הטבלה, נגדיר שורה </a:t>
            </a:r>
            <a:r>
              <a:rPr lang="he-IL" dirty="0" err="1"/>
              <a:t>שורה</a:t>
            </a:r>
            <a:r>
              <a:rPr lang="he-IL" dirty="0"/>
              <a:t>. כל שורה מוגדרת בין התגיות </a:t>
            </a:r>
            <a:r>
              <a:rPr lang="en-US" dirty="0"/>
              <a:t>&lt;tr&gt;</a:t>
            </a:r>
            <a:r>
              <a:rPr lang="he-IL" dirty="0"/>
              <a:t> ל- &lt;</a:t>
            </a:r>
            <a:r>
              <a:rPr lang="en-US" dirty="0"/>
              <a:t>&lt;/tr</a:t>
            </a:r>
            <a:r>
              <a:rPr lang="he-IL" dirty="0"/>
              <a:t>.</a:t>
            </a:r>
            <a:endParaRPr lang="en-US" dirty="0"/>
          </a:p>
          <a:p>
            <a:pPr marL="0" indent="0" algn="r" rtl="1" fontAlgn="base">
              <a:buNone/>
            </a:pPr>
            <a:r>
              <a:rPr lang="he-IL" dirty="0"/>
              <a:t>עבור כל שורה, נתוני התאים מוגדרים בין התגיות </a:t>
            </a:r>
            <a:r>
              <a:rPr lang="en-US" dirty="0"/>
              <a:t>td&gt;</a:t>
            </a:r>
            <a:r>
              <a:rPr lang="he-IL" dirty="0"/>
              <a:t>&gt; ל- </a:t>
            </a:r>
            <a:r>
              <a:rPr lang="en-US" dirty="0"/>
              <a:t>&lt;/td/&gt;</a:t>
            </a:r>
            <a:r>
              <a:rPr lang="he-IL" dirty="0"/>
              <a:t>.</a:t>
            </a:r>
          </a:p>
          <a:p>
            <a:pPr marL="0" indent="0" algn="r" rtl="1" fontAlgn="base">
              <a:buNone/>
            </a:pPr>
            <a:endParaRPr lang="he-IL" dirty="0"/>
          </a:p>
          <a:p>
            <a:pPr marL="0" indent="0" algn="r" rtl="1" fontAlgn="base">
              <a:buNone/>
            </a:pPr>
            <a:r>
              <a:rPr lang="he-IL" b="1" dirty="0"/>
              <a:t>עיצוב טבלאות</a:t>
            </a:r>
          </a:p>
          <a:p>
            <a:pPr marL="0" indent="0" algn="r" rtl="1" fontAlgn="base">
              <a:buNone/>
            </a:pPr>
            <a:r>
              <a:rPr lang="he-IL" dirty="0"/>
              <a:t>עיצוב טבלאות יעשה ע”י שימוש ב-</a:t>
            </a:r>
            <a:r>
              <a:rPr lang="en-US" dirty="0"/>
              <a:t>CSS</a:t>
            </a:r>
            <a:r>
              <a:rPr lang="he-IL" dirty="0"/>
              <a:t> בלבד, אולם פעמים רבות בשלב בניית הדף, נרצה לראות את הטבלה בבירור. לשם כך נשתמש במאפיין </a:t>
            </a:r>
            <a:r>
              <a:rPr lang="en-US" dirty="0"/>
              <a:t>border</a:t>
            </a:r>
            <a:r>
              <a:rPr lang="he-IL" dirty="0"/>
              <a:t>.</a:t>
            </a:r>
          </a:p>
          <a:p>
            <a:pPr marL="0" indent="0" algn="r" rtl="1" fontAlgn="base">
              <a:buNone/>
            </a:pPr>
            <a:endParaRPr lang="he-IL" dirty="0"/>
          </a:p>
          <a:p>
            <a:pPr marL="0" indent="0" algn="r" rtl="1" fontAlgn="base">
              <a:buNone/>
            </a:pPr>
            <a:r>
              <a:rPr lang="en-US" dirty="0"/>
              <a:t>&lt;table </a:t>
            </a:r>
            <a:r>
              <a:rPr lang="en-US" b="1" dirty="0"/>
              <a:t>border="1"</a:t>
            </a:r>
            <a:r>
              <a:rPr lang="en-US" dirty="0"/>
              <a:t>&gt;</a:t>
            </a:r>
            <a:br>
              <a:rPr lang="en-US" dirty="0"/>
            </a:br>
            <a:r>
              <a:rPr lang="en-US" dirty="0"/>
              <a:t>...</a:t>
            </a:r>
            <a:br>
              <a:rPr lang="en-US" dirty="0"/>
            </a:br>
            <a:r>
              <a:rPr lang="en-US" dirty="0"/>
              <a:t>&lt;/table&gt;</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9B7F7E-7CDD-CCEB-821A-D29CAFC21DA4}"/>
              </a:ext>
            </a:extLst>
          </p:cNvPr>
          <p:cNvPicPr>
            <a:picLocks noChangeAspect="1" noChangeArrowheads="1"/>
          </p:cNvPicPr>
          <p:nvPr/>
        </p:nvPicPr>
        <p:blipFill>
          <a:blip r:embed="rId7"/>
          <a:srcRect/>
          <a:stretch/>
        </p:blipFill>
        <p:spPr bwMode="auto">
          <a:xfrm>
            <a:off x="3238500" y="2301293"/>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039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מסגרות &lt;</a:t>
            </a:r>
            <a:r>
              <a:rPr lang="en-US" b="1" dirty="0"/>
              <a:t>&lt;iframe</a:t>
            </a:r>
            <a:endParaRPr lang="he-IL" b="1" dirty="0"/>
          </a:p>
          <a:p>
            <a:pPr marL="0" indent="0" algn="l">
              <a:buNone/>
            </a:pPr>
            <a:r>
              <a:rPr lang="en-US" dirty="0"/>
              <a:t>&lt;iframe src= "http://ynet.co.il" width="200" height="200"&gt;&lt;/iframe&gt;</a:t>
            </a:r>
          </a:p>
          <a:p>
            <a:pPr marL="0" indent="0" algn="r" rtl="1">
              <a:buNone/>
            </a:pPr>
            <a:r>
              <a:rPr lang="he-IL" dirty="0"/>
              <a:t>מסגרות מאשפרות להכניס דף אחד לתוך דף שני.</a:t>
            </a:r>
          </a:p>
          <a:p>
            <a:pPr marL="0" indent="0" algn="l" rtl="1">
              <a:buNone/>
            </a:pPr>
            <a:endParaRPr lang="he-IL" dirty="0"/>
          </a:p>
          <a:p>
            <a:pPr marL="0" indent="0" algn="r" rtl="1">
              <a:buNone/>
            </a:pPr>
            <a:r>
              <a:rPr lang="he-IL" b="1" u="sng" dirty="0"/>
              <a:t>מאפיינים:</a:t>
            </a:r>
          </a:p>
          <a:p>
            <a:pPr algn="r" rtl="1"/>
            <a:r>
              <a:rPr lang="en-US" b="1" dirty="0"/>
              <a:t>src</a:t>
            </a:r>
            <a:r>
              <a:rPr lang="en-US" dirty="0"/>
              <a:t> </a:t>
            </a:r>
            <a:r>
              <a:rPr lang="he-IL" dirty="0"/>
              <a:t> מציין את קובץ ה-</a:t>
            </a:r>
            <a:r>
              <a:rPr lang="en-US" dirty="0"/>
              <a:t>HTML </a:t>
            </a:r>
            <a:r>
              <a:rPr lang="he-IL" dirty="0"/>
              <a:t> שהמסגרת תכיל.</a:t>
            </a:r>
          </a:p>
          <a:p>
            <a:pPr algn="r" rtl="1"/>
            <a:r>
              <a:rPr lang="en-US" b="1" dirty="0"/>
              <a:t>name</a:t>
            </a:r>
            <a:r>
              <a:rPr lang="en-US" dirty="0"/>
              <a:t> </a:t>
            </a:r>
            <a:r>
              <a:rPr lang="he-IL" dirty="0"/>
              <a:t> מציין את שם המסגרת.</a:t>
            </a:r>
          </a:p>
          <a:p>
            <a:pPr algn="r" rtl="1"/>
            <a:r>
              <a:rPr lang="en-US" b="1" dirty="0"/>
              <a:t>width</a:t>
            </a:r>
            <a:r>
              <a:rPr lang="en-US" dirty="0"/>
              <a:t> </a:t>
            </a:r>
            <a:r>
              <a:rPr lang="he-IL" dirty="0"/>
              <a:t> מציין את הרוחב שהמסגרת תתפוס בדף, מקבל ערך בפיקסלים.</a:t>
            </a:r>
          </a:p>
          <a:p>
            <a:pPr algn="r" rtl="1"/>
            <a:r>
              <a:rPr lang="en-US" b="1" dirty="0"/>
              <a:t>height</a:t>
            </a:r>
            <a:r>
              <a:rPr lang="en-US" dirty="0"/>
              <a:t> </a:t>
            </a:r>
            <a:r>
              <a:rPr lang="he-IL" dirty="0"/>
              <a:t> מציין את הגובה שהמסגרת תתפוס בדף, מקבל ערך בפיקסלים.</a:t>
            </a:r>
            <a:endParaRPr lang="he-IL" b="1" dirty="0"/>
          </a:p>
          <a:p>
            <a:pPr algn="r" rtl="1"/>
            <a:r>
              <a:rPr lang="en-US" b="1" dirty="0"/>
              <a:t>scrolling</a:t>
            </a:r>
            <a:r>
              <a:rPr lang="en-US" dirty="0"/>
              <a:t> </a:t>
            </a:r>
            <a:r>
              <a:rPr lang="he-IL" dirty="0"/>
              <a:t> מציין האם המסגרת תקבל פס גלילה. מקבל את הערכים </a:t>
            </a:r>
            <a:r>
              <a:rPr lang="en-US" dirty="0"/>
              <a:t>yes, no </a:t>
            </a:r>
            <a:r>
              <a:rPr lang="he-IL" dirty="0"/>
              <a:t>או </a:t>
            </a:r>
            <a:r>
              <a:rPr lang="en-US" dirty="0"/>
              <a:t>auto</a:t>
            </a:r>
            <a:r>
              <a:rPr lang="he-IL" dirty="0"/>
              <a:t>.</a:t>
            </a:r>
          </a:p>
          <a:p>
            <a:pPr algn="r" rtl="1"/>
            <a:r>
              <a:rPr lang="en-US" b="1" dirty="0"/>
              <a:t>frameborder</a:t>
            </a:r>
            <a:r>
              <a:rPr lang="en-US" dirty="0"/>
              <a:t> </a:t>
            </a:r>
            <a:r>
              <a:rPr lang="he-IL" dirty="0"/>
              <a:t> מציין האם להציג גבול מסביב למסגרת, מקבל או 0 או 1.</a:t>
            </a:r>
          </a:p>
          <a:p>
            <a:pPr algn="r" rtl="1"/>
            <a:r>
              <a:rPr lang="en-US" b="1" dirty="0"/>
              <a:t>noresize</a:t>
            </a:r>
            <a:r>
              <a:rPr lang="en-US" dirty="0"/>
              <a:t> </a:t>
            </a:r>
            <a:r>
              <a:rPr lang="he-IL" dirty="0"/>
              <a:t> במידה והמאפיין הזה נמצא, גודל המסגרת יהיה קבוע. המאפיין הזה לא מקבל ערך.</a:t>
            </a:r>
          </a:p>
          <a:p>
            <a:pPr algn="r" rtl="1"/>
            <a:r>
              <a:rPr lang="en-US" b="1" dirty="0"/>
              <a:t>marginheight</a:t>
            </a:r>
            <a:r>
              <a:rPr lang="en-US" dirty="0"/>
              <a:t> </a:t>
            </a:r>
            <a:r>
              <a:rPr lang="he-IL" dirty="0"/>
              <a:t> מציין את הריווח בין תוכן המסגרת לגבול העליון ולגבול התחתון שלה. מקבל ערך בפיקסלים.</a:t>
            </a:r>
          </a:p>
          <a:p>
            <a:pPr algn="r" rtl="1"/>
            <a:r>
              <a:rPr lang="en-US" b="1" dirty="0"/>
              <a:t>marginwidth</a:t>
            </a:r>
            <a:r>
              <a:rPr lang="en-US" dirty="0"/>
              <a:t> </a:t>
            </a:r>
            <a:r>
              <a:rPr lang="he-IL" dirty="0"/>
              <a:t> מציין את הריווח בין תוכן המסגרת לגבול הימני ולגבול השמאלי שלה. מקבל ערך בפיקסלים.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3993444" y="3415278"/>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104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5364</TotalTime>
  <Words>1214</Words>
  <Application>Microsoft Office PowerPoint</Application>
  <PresentationFormat>מסך רחב</PresentationFormat>
  <Paragraphs>230</Paragraphs>
  <Slides>21</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21</vt:i4>
      </vt:variant>
    </vt:vector>
  </HeadingPairs>
  <TitlesOfParts>
    <vt:vector size="30" baseType="lpstr">
      <vt:lpstr>Arial</vt:lpstr>
      <vt:lpstr>Calibri</vt:lpstr>
      <vt:lpstr>Calibri Light</vt:lpstr>
      <vt:lpstr>Consolas</vt:lpstr>
      <vt:lpstr>Sagona ExtraLight</vt:lpstr>
      <vt:lpstr>Speak Pro</vt:lpstr>
      <vt:lpstr>Times New Roman</vt:lpstr>
      <vt:lpstr>Wingdings</vt:lpstr>
      <vt:lpstr>Office Theme</vt:lpstr>
      <vt:lpstr>QA בודק תוכנה</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45</cp:revision>
  <dcterms:created xsi:type="dcterms:W3CDTF">2022-03-07T11:44:47Z</dcterms:created>
  <dcterms:modified xsi:type="dcterms:W3CDTF">2023-01-02T16:39:27Z</dcterms:modified>
</cp:coreProperties>
</file>